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Magnolia Script" panose="020B0604020202020204" charset="0"/>
      <p:regular r:id="rId18"/>
    </p:embeddedFont>
    <p:embeddedFont>
      <p:font typeface="Source Sans Pro" panose="020B0503030403020204" pitchFamily="34" charset="0"/>
      <p:regular r:id="rId19"/>
    </p:embeddedFont>
    <p:embeddedFont>
      <p:font typeface="Source Sans Pro Bold" panose="020B0703030403020204" charset="0"/>
      <p:regular r:id="rId20"/>
    </p:embeddedFont>
    <p:embeddedFont>
      <p:font typeface="Source Serif Pro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20.04.2025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gamma.app/?utm_source=made-with-gamma"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hyperlink" Target="https://gamma.app/?utm_source=made-with-gamma"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04695" y="92394"/>
            <a:ext cx="13278610" cy="9935957"/>
          </a:xfrm>
          <a:custGeom>
            <a:avLst/>
            <a:gdLst/>
            <a:ahLst/>
            <a:cxnLst/>
            <a:rect l="l" t="t" r="r" b="b"/>
            <a:pathLst>
              <a:path w="13278610" h="9935957">
                <a:moveTo>
                  <a:pt x="0" y="0"/>
                </a:moveTo>
                <a:lnTo>
                  <a:pt x="13278610" y="0"/>
                </a:lnTo>
                <a:lnTo>
                  <a:pt x="13278610" y="9935956"/>
                </a:lnTo>
                <a:lnTo>
                  <a:pt x="0" y="9935956"/>
                </a:lnTo>
                <a:lnTo>
                  <a:pt x="0" y="0"/>
                </a:lnTo>
                <a:close/>
              </a:path>
            </a:pathLst>
          </a:custGeom>
          <a:blipFill>
            <a:blip r:embed="rId2"/>
            <a:stretch>
              <a:fillRect l="-328"/>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912762" y="597993"/>
            <a:ext cx="6137076" cy="888055"/>
            <a:chOff x="0" y="0"/>
            <a:chExt cx="8182768" cy="1184074"/>
          </a:xfrm>
        </p:grpSpPr>
        <p:sp>
          <p:nvSpPr>
            <p:cNvPr id="6" name="Freeform 6"/>
            <p:cNvSpPr/>
            <p:nvPr/>
          </p:nvSpPr>
          <p:spPr>
            <a:xfrm>
              <a:off x="0" y="0"/>
              <a:ext cx="8182768" cy="1184074"/>
            </a:xfrm>
            <a:custGeom>
              <a:avLst/>
              <a:gdLst/>
              <a:ahLst/>
              <a:cxnLst/>
              <a:rect l="l" t="t" r="r" b="b"/>
              <a:pathLst>
                <a:path w="8182768" h="1184074">
                  <a:moveTo>
                    <a:pt x="0" y="0"/>
                  </a:moveTo>
                  <a:lnTo>
                    <a:pt x="8182768" y="0"/>
                  </a:lnTo>
                  <a:lnTo>
                    <a:pt x="8182768" y="1184074"/>
                  </a:lnTo>
                  <a:lnTo>
                    <a:pt x="0" y="1184074"/>
                  </a:lnTo>
                  <a:close/>
                </a:path>
              </a:pathLst>
            </a:custGeom>
            <a:solidFill>
              <a:srgbClr val="000000">
                <a:alpha val="0"/>
              </a:srgbClr>
            </a:solidFill>
          </p:spPr>
        </p:sp>
        <p:sp>
          <p:nvSpPr>
            <p:cNvPr id="7" name="TextBox 7"/>
            <p:cNvSpPr txBox="1"/>
            <p:nvPr/>
          </p:nvSpPr>
          <p:spPr>
            <a:xfrm>
              <a:off x="0" y="-19050"/>
              <a:ext cx="8182768" cy="1203124"/>
            </a:xfrm>
            <a:prstGeom prst="rect">
              <a:avLst/>
            </a:prstGeom>
          </p:spPr>
          <p:txBody>
            <a:bodyPr lIns="0" tIns="0" rIns="0" bIns="0" rtlCol="0" anchor="t"/>
            <a:lstStyle/>
            <a:p>
              <a:pPr algn="l">
                <a:lnSpc>
                  <a:spcPts val="6000"/>
                </a:lnSpc>
              </a:pPr>
              <a:r>
                <a:rPr lang="en-US" sz="4812" b="1" spc="-96">
                  <a:solidFill>
                    <a:srgbClr val="D73AD7"/>
                  </a:solidFill>
                  <a:latin typeface="Source Serif Pro Bold"/>
                  <a:ea typeface="Source Serif Pro Bold"/>
                  <a:cs typeface="Source Serif Pro Bold"/>
                  <a:sym typeface="Source Serif Pro Bold"/>
                </a:rPr>
                <a:t>Refrences</a:t>
              </a:r>
            </a:p>
          </p:txBody>
        </p:sp>
      </p:grpSp>
      <p:sp>
        <p:nvSpPr>
          <p:cNvPr id="8" name="TextBox 8"/>
          <p:cNvSpPr txBox="1"/>
          <p:nvPr/>
        </p:nvSpPr>
        <p:spPr>
          <a:xfrm>
            <a:off x="262462" y="3276263"/>
            <a:ext cx="18025538" cy="5298990"/>
          </a:xfrm>
          <a:prstGeom prst="rect">
            <a:avLst/>
          </a:prstGeom>
        </p:spPr>
        <p:txBody>
          <a:bodyPr lIns="0" tIns="0" rIns="0" bIns="0" rtlCol="0" anchor="t">
            <a:spAutoFit/>
          </a:bodyPr>
          <a:lstStyle/>
          <a:p>
            <a:pPr algn="l">
              <a:lnSpc>
                <a:spcPts val="4234"/>
              </a:lnSpc>
            </a:pPr>
            <a:r>
              <a:rPr lang="en-US" sz="2612" spc="-52">
                <a:solidFill>
                  <a:srgbClr val="000000"/>
                </a:solidFill>
                <a:latin typeface="Source Sans Pro"/>
                <a:ea typeface="Source Sans Pro"/>
                <a:cs typeface="Source Sans Pro"/>
                <a:sym typeface="Source Sans Pro"/>
              </a:rPr>
              <a:t>[1] Barton, D. and Court, D. (2012), “Making Advanced Analytics Work For You”, Harvard Business Review, Vol. 90 No. 10, pp. 78-84. </a:t>
            </a:r>
          </a:p>
          <a:p>
            <a:pPr algn="l">
              <a:lnSpc>
                <a:spcPts val="4234"/>
              </a:lnSpc>
            </a:pPr>
            <a:r>
              <a:rPr lang="en-US" sz="2612" spc="-52">
                <a:solidFill>
                  <a:srgbClr val="000000"/>
                </a:solidFill>
                <a:latin typeface="Source Sans Pro"/>
                <a:ea typeface="Source Sans Pro"/>
                <a:cs typeface="Source Sans Pro"/>
                <a:sym typeface="Source Sans Pro"/>
              </a:rPr>
              <a:t>[2] Salehan, M. and Kim, D. J. (2016). “Predicting the performance of online consumer reviews: A sentiment mining approach to big data analytics”, Decision Support Systems, Vol. 81, pp. 30- 40.</a:t>
            </a:r>
          </a:p>
          <a:p>
            <a:pPr algn="l">
              <a:lnSpc>
                <a:spcPts val="4234"/>
              </a:lnSpc>
            </a:pPr>
            <a:r>
              <a:rPr lang="en-US" sz="2612" spc="-52">
                <a:solidFill>
                  <a:srgbClr val="000000"/>
                </a:solidFill>
                <a:latin typeface="Source Sans Pro"/>
                <a:ea typeface="Source Sans Pro"/>
                <a:cs typeface="Source Sans Pro"/>
                <a:sym typeface="Source Sans Pro"/>
              </a:rPr>
              <a:t> [3] DAVENPORT, T. H. 2014. Big data at work: dispelling the myths, uncovering the opportunities, Boston, Harvard Business Review Press. [4] D. Kiron, R. Shockley, N. Kruschwitz, G. Finch, and M. Haydock. Analytics: The widening divide. MIT Sloan Management Review, 53(3):1–22, 2011. </a:t>
            </a:r>
          </a:p>
          <a:p>
            <a:pPr algn="l">
              <a:lnSpc>
                <a:spcPts val="4234"/>
              </a:lnSpc>
            </a:pPr>
            <a:r>
              <a:rPr lang="en-US" sz="2612" spc="-52">
                <a:solidFill>
                  <a:srgbClr val="000000"/>
                </a:solidFill>
                <a:latin typeface="Source Sans Pro"/>
                <a:ea typeface="Source Sans Pro"/>
                <a:cs typeface="Source Sans Pro"/>
                <a:sym typeface="Source Sans Pro"/>
              </a:rPr>
              <a:t>[5] Rogers and D. Sexton. Marketing roi in the era of big data: The 2012 brite and nyama marketing in transition study. Technical report, Columbia Business School, http://www.iab.net/media/file/2012-BRITE-NYAMA-Marketing-ROI-Study.pdf, 2012.</a:t>
            </a:r>
          </a:p>
          <a:p>
            <a:pPr algn="l">
              <a:lnSpc>
                <a:spcPts val="4234"/>
              </a:lnSpc>
            </a:pPr>
            <a:r>
              <a:rPr lang="en-US" sz="2612" spc="-52">
                <a:solidFill>
                  <a:srgbClr val="000000"/>
                </a:solidFill>
                <a:latin typeface="Source Sans Pro"/>
                <a:ea typeface="Source Sans Pro"/>
                <a:cs typeface="Source Sans Pro"/>
                <a:sym typeface="Source Sans Pro"/>
              </a:rPr>
              <a:t> [6] Monetate. Connecting data to action. Technical report, Monetate, 2014b.</a:t>
            </a:r>
          </a:p>
          <a:p>
            <a:pPr algn="l">
              <a:lnSpc>
                <a:spcPts val="4236"/>
              </a:lnSpc>
              <a:spcBef>
                <a:spcPct val="0"/>
              </a:spcBef>
            </a:pPr>
            <a:r>
              <a:rPr lang="en-US" sz="2612" spc="-53">
                <a:solidFill>
                  <a:srgbClr val="000000"/>
                </a:solidFill>
                <a:latin typeface="Source Sans Pro"/>
                <a:ea typeface="Source Sans Pro"/>
                <a:cs typeface="Source Sans Pro"/>
                <a:sym typeface="Source Sans Pro"/>
              </a:rPr>
              <a:t> [7] Allen, F. F. Reichheld, B. Hamilton, and R. Markey. Closing the delivery gap. Technical report, Bain and Company, 2005.</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2304746" y="4699472"/>
            <a:ext cx="13736551" cy="2514190"/>
            <a:chOff x="0" y="0"/>
            <a:chExt cx="18315402" cy="3352253"/>
          </a:xfrm>
        </p:grpSpPr>
        <p:sp>
          <p:nvSpPr>
            <p:cNvPr id="6" name="Freeform 6"/>
            <p:cNvSpPr/>
            <p:nvPr/>
          </p:nvSpPr>
          <p:spPr>
            <a:xfrm>
              <a:off x="0" y="0"/>
              <a:ext cx="18315401" cy="3352253"/>
            </a:xfrm>
            <a:custGeom>
              <a:avLst/>
              <a:gdLst/>
              <a:ahLst/>
              <a:cxnLst/>
              <a:rect l="l" t="t" r="r" b="b"/>
              <a:pathLst>
                <a:path w="18315401" h="3352253">
                  <a:moveTo>
                    <a:pt x="0" y="0"/>
                  </a:moveTo>
                  <a:lnTo>
                    <a:pt x="18315401" y="0"/>
                  </a:lnTo>
                  <a:lnTo>
                    <a:pt x="18315401" y="3352253"/>
                  </a:lnTo>
                  <a:lnTo>
                    <a:pt x="0" y="3352253"/>
                  </a:lnTo>
                  <a:close/>
                </a:path>
              </a:pathLst>
            </a:custGeom>
            <a:solidFill>
              <a:srgbClr val="000000">
                <a:alpha val="0"/>
              </a:srgbClr>
            </a:solidFill>
          </p:spPr>
        </p:sp>
        <p:sp>
          <p:nvSpPr>
            <p:cNvPr id="7" name="TextBox 7"/>
            <p:cNvSpPr txBox="1"/>
            <p:nvPr/>
          </p:nvSpPr>
          <p:spPr>
            <a:xfrm>
              <a:off x="0" y="-47625"/>
              <a:ext cx="18315402" cy="3399878"/>
            </a:xfrm>
            <a:prstGeom prst="rect">
              <a:avLst/>
            </a:prstGeom>
          </p:spPr>
          <p:txBody>
            <a:bodyPr lIns="0" tIns="0" rIns="0" bIns="0" rtlCol="0" anchor="t"/>
            <a:lstStyle/>
            <a:p>
              <a:pPr algn="l">
                <a:lnSpc>
                  <a:spcPts val="15085"/>
                </a:lnSpc>
              </a:pPr>
              <a:r>
                <a:rPr lang="en-US" sz="12099" spc="-241">
                  <a:solidFill>
                    <a:srgbClr val="D73AD7"/>
                  </a:solidFill>
                  <a:latin typeface="Magnolia Script"/>
                  <a:ea typeface="Magnolia Script"/>
                  <a:cs typeface="Magnolia Script"/>
                  <a:sym typeface="Magnolia Script"/>
                </a:rPr>
                <a:t>       THANK 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1047155" y="1383060"/>
            <a:ext cx="7040612" cy="880021"/>
            <a:chOff x="0" y="0"/>
            <a:chExt cx="9387483" cy="1173362"/>
          </a:xfrm>
        </p:grpSpPr>
        <p:sp>
          <p:nvSpPr>
            <p:cNvPr id="6" name="Freeform 6"/>
            <p:cNvSpPr/>
            <p:nvPr/>
          </p:nvSpPr>
          <p:spPr>
            <a:xfrm>
              <a:off x="0" y="0"/>
              <a:ext cx="9387484" cy="1173362"/>
            </a:xfrm>
            <a:custGeom>
              <a:avLst/>
              <a:gdLst/>
              <a:ahLst/>
              <a:cxnLst/>
              <a:rect l="l" t="t" r="r" b="b"/>
              <a:pathLst>
                <a:path w="9387484" h="1173362">
                  <a:moveTo>
                    <a:pt x="0" y="0"/>
                  </a:moveTo>
                  <a:lnTo>
                    <a:pt x="9387484" y="0"/>
                  </a:lnTo>
                  <a:lnTo>
                    <a:pt x="9387484" y="1173362"/>
                  </a:lnTo>
                  <a:lnTo>
                    <a:pt x="0" y="1173362"/>
                  </a:lnTo>
                  <a:close/>
                </a:path>
              </a:pathLst>
            </a:custGeom>
            <a:solidFill>
              <a:srgbClr val="000000">
                <a:alpha val="0"/>
              </a:srgbClr>
            </a:solidFill>
          </p:spPr>
        </p:sp>
        <p:sp>
          <p:nvSpPr>
            <p:cNvPr id="7" name="TextBox 7"/>
            <p:cNvSpPr txBox="1"/>
            <p:nvPr/>
          </p:nvSpPr>
          <p:spPr>
            <a:xfrm>
              <a:off x="0" y="-19050"/>
              <a:ext cx="9387483" cy="1192412"/>
            </a:xfrm>
            <a:prstGeom prst="rect">
              <a:avLst/>
            </a:prstGeom>
          </p:spPr>
          <p:txBody>
            <a:bodyPr lIns="0" tIns="0" rIns="0" bIns="0" rtlCol="0" anchor="t"/>
            <a:lstStyle/>
            <a:p>
              <a:pPr algn="l">
                <a:lnSpc>
                  <a:spcPts val="6875"/>
                </a:lnSpc>
              </a:pPr>
              <a:r>
                <a:rPr lang="en-US" sz="5500" b="1" spc="-111">
                  <a:solidFill>
                    <a:srgbClr val="D73AD7"/>
                  </a:solidFill>
                  <a:latin typeface="Source Serif Pro Bold"/>
                  <a:ea typeface="Source Serif Pro Bold"/>
                  <a:cs typeface="Source Serif Pro Bold"/>
                  <a:sym typeface="Source Serif Pro Bold"/>
                </a:rPr>
                <a:t>Data Science </a:t>
              </a:r>
            </a:p>
          </p:txBody>
        </p:sp>
      </p:grpSp>
      <p:grpSp>
        <p:nvGrpSpPr>
          <p:cNvPr id="8" name="Group 8"/>
          <p:cNvGrpSpPr/>
          <p:nvPr/>
        </p:nvGrpSpPr>
        <p:grpSpPr>
          <a:xfrm>
            <a:off x="1047155" y="2981028"/>
            <a:ext cx="10778133" cy="1794868"/>
            <a:chOff x="0" y="0"/>
            <a:chExt cx="14370843" cy="2393157"/>
          </a:xfrm>
        </p:grpSpPr>
        <p:sp>
          <p:nvSpPr>
            <p:cNvPr id="9" name="Freeform 9"/>
            <p:cNvSpPr/>
            <p:nvPr/>
          </p:nvSpPr>
          <p:spPr>
            <a:xfrm>
              <a:off x="0" y="0"/>
              <a:ext cx="14370844" cy="2393157"/>
            </a:xfrm>
            <a:custGeom>
              <a:avLst/>
              <a:gdLst/>
              <a:ahLst/>
              <a:cxnLst/>
              <a:rect l="l" t="t" r="r" b="b"/>
              <a:pathLst>
                <a:path w="14370844" h="2393157">
                  <a:moveTo>
                    <a:pt x="0" y="0"/>
                  </a:moveTo>
                  <a:lnTo>
                    <a:pt x="14370844" y="0"/>
                  </a:lnTo>
                  <a:lnTo>
                    <a:pt x="14370844" y="2393157"/>
                  </a:lnTo>
                  <a:lnTo>
                    <a:pt x="0" y="2393157"/>
                  </a:lnTo>
                  <a:close/>
                </a:path>
              </a:pathLst>
            </a:custGeom>
            <a:solidFill>
              <a:srgbClr val="000000">
                <a:alpha val="0"/>
              </a:srgbClr>
            </a:solidFill>
          </p:spPr>
        </p:sp>
        <p:sp>
          <p:nvSpPr>
            <p:cNvPr id="10" name="TextBox 10"/>
            <p:cNvSpPr txBox="1"/>
            <p:nvPr/>
          </p:nvSpPr>
          <p:spPr>
            <a:xfrm>
              <a:off x="0" y="-104775"/>
              <a:ext cx="14370843" cy="2497932"/>
            </a:xfrm>
            <a:prstGeom prst="rect">
              <a:avLst/>
            </a:prstGeom>
          </p:spPr>
          <p:txBody>
            <a:bodyPr lIns="0" tIns="0" rIns="0" bIns="0" rtlCol="0" anchor="t"/>
            <a:lstStyle/>
            <a:p>
              <a:pPr algn="l">
                <a:lnSpc>
                  <a:spcPts val="4687"/>
                </a:lnSpc>
              </a:pPr>
              <a:r>
                <a:rPr lang="en-US" sz="2937" b="1" spc="-47">
                  <a:solidFill>
                    <a:srgbClr val="272525"/>
                  </a:solidFill>
                  <a:latin typeface="Source Sans Pro Bold"/>
                  <a:ea typeface="Source Sans Pro Bold"/>
                  <a:cs typeface="Source Sans Pro Bold"/>
                  <a:sym typeface="Source Sans Pro Bold"/>
                </a:rPr>
                <a:t>Data Science</a:t>
              </a:r>
              <a:r>
                <a:rPr lang="en-US" sz="2937" spc="-47">
                  <a:solidFill>
                    <a:srgbClr val="272525"/>
                  </a:solidFill>
                  <a:latin typeface="Source Sans Pro"/>
                  <a:ea typeface="Source Sans Pro"/>
                  <a:cs typeface="Source Sans Pro"/>
                  <a:sym typeface="Source Sans Pro"/>
                </a:rPr>
                <a:t> is the process of extracting knowledge and insights from structured and unstructured data using statistical, machine learning, and analytical techniques.</a:t>
              </a:r>
            </a:p>
          </p:txBody>
        </p:sp>
      </p:grpSp>
      <p:sp>
        <p:nvSpPr>
          <p:cNvPr id="11" name="Freeform 11" descr="preencoded.png"/>
          <p:cNvSpPr/>
          <p:nvPr/>
        </p:nvSpPr>
        <p:spPr>
          <a:xfrm>
            <a:off x="12564666" y="3048298"/>
            <a:ext cx="4685556" cy="4703861"/>
          </a:xfrm>
          <a:custGeom>
            <a:avLst/>
            <a:gdLst/>
            <a:ahLst/>
            <a:cxnLst/>
            <a:rect l="l" t="t" r="r" b="b"/>
            <a:pathLst>
              <a:path w="4685556" h="4703861">
                <a:moveTo>
                  <a:pt x="0" y="0"/>
                </a:moveTo>
                <a:lnTo>
                  <a:pt x="4685557" y="0"/>
                </a:lnTo>
                <a:lnTo>
                  <a:pt x="4685557" y="4703861"/>
                </a:lnTo>
                <a:lnTo>
                  <a:pt x="0" y="4703861"/>
                </a:lnTo>
                <a:lnTo>
                  <a:pt x="0" y="0"/>
                </a:lnTo>
                <a:close/>
              </a:path>
            </a:pathLst>
          </a:custGeom>
          <a:blipFill>
            <a:blip r:embed="rId4"/>
            <a:stretch>
              <a:fillRect t="-7" b="-7"/>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sp>
        <p:nvSpPr>
          <p:cNvPr id="5" name="Freeform 5" descr="preencoded.png">
            <a:hlinkClick r:id="rId4"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5"/>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6"/>
            <a:stretch>
              <a:fillRect/>
            </a:stretch>
          </a:blipFill>
        </p:spPr>
      </p:sp>
      <p:grpSp>
        <p:nvGrpSpPr>
          <p:cNvPr id="7" name="Group 7"/>
          <p:cNvGrpSpPr/>
          <p:nvPr/>
        </p:nvGrpSpPr>
        <p:grpSpPr>
          <a:xfrm>
            <a:off x="1047155" y="3130302"/>
            <a:ext cx="9335691" cy="1760041"/>
            <a:chOff x="0" y="0"/>
            <a:chExt cx="12447588" cy="2346722"/>
          </a:xfrm>
        </p:grpSpPr>
        <p:sp>
          <p:nvSpPr>
            <p:cNvPr id="8" name="Freeform 8"/>
            <p:cNvSpPr/>
            <p:nvPr/>
          </p:nvSpPr>
          <p:spPr>
            <a:xfrm>
              <a:off x="0" y="0"/>
              <a:ext cx="12447588" cy="2346722"/>
            </a:xfrm>
            <a:custGeom>
              <a:avLst/>
              <a:gdLst/>
              <a:ahLst/>
              <a:cxnLst/>
              <a:rect l="l" t="t" r="r" b="b"/>
              <a:pathLst>
                <a:path w="12447588" h="2346722">
                  <a:moveTo>
                    <a:pt x="0" y="0"/>
                  </a:moveTo>
                  <a:lnTo>
                    <a:pt x="12447588" y="0"/>
                  </a:lnTo>
                  <a:lnTo>
                    <a:pt x="12447588" y="2346722"/>
                  </a:lnTo>
                  <a:lnTo>
                    <a:pt x="0" y="2346722"/>
                  </a:lnTo>
                  <a:close/>
                </a:path>
              </a:pathLst>
            </a:custGeom>
            <a:solidFill>
              <a:srgbClr val="000000">
                <a:alpha val="0"/>
              </a:srgbClr>
            </a:solidFill>
          </p:spPr>
        </p:sp>
        <p:sp>
          <p:nvSpPr>
            <p:cNvPr id="9" name="TextBox 9"/>
            <p:cNvSpPr txBox="1"/>
            <p:nvPr/>
          </p:nvSpPr>
          <p:spPr>
            <a:xfrm>
              <a:off x="0" y="-19050"/>
              <a:ext cx="12447588" cy="2365772"/>
            </a:xfrm>
            <a:prstGeom prst="rect">
              <a:avLst/>
            </a:prstGeom>
          </p:spPr>
          <p:txBody>
            <a:bodyPr lIns="0" tIns="0" rIns="0" bIns="0" rtlCol="0" anchor="t"/>
            <a:lstStyle/>
            <a:p>
              <a:pPr algn="l">
                <a:lnSpc>
                  <a:spcPts val="6875"/>
                </a:lnSpc>
              </a:pPr>
              <a:r>
                <a:rPr lang="en-US" sz="5500" b="1" spc="-111">
                  <a:solidFill>
                    <a:srgbClr val="D73AD7"/>
                  </a:solidFill>
                  <a:latin typeface="Source Serif Pro Bold"/>
                  <a:ea typeface="Source Serif Pro Bold"/>
                  <a:cs typeface="Source Serif Pro Bold"/>
                  <a:sym typeface="Source Serif Pro Bold"/>
                </a:rPr>
                <a:t>Data Science in the Music Industry</a:t>
              </a:r>
            </a:p>
          </p:txBody>
        </p:sp>
      </p:grpSp>
      <p:grpSp>
        <p:nvGrpSpPr>
          <p:cNvPr id="10" name="Group 10"/>
          <p:cNvGrpSpPr/>
          <p:nvPr/>
        </p:nvGrpSpPr>
        <p:grpSpPr>
          <a:xfrm>
            <a:off x="1047155" y="5339060"/>
            <a:ext cx="9335691" cy="957560"/>
            <a:chOff x="0" y="0"/>
            <a:chExt cx="12447588" cy="1276747"/>
          </a:xfrm>
        </p:grpSpPr>
        <p:sp>
          <p:nvSpPr>
            <p:cNvPr id="11" name="Freeform 11"/>
            <p:cNvSpPr/>
            <p:nvPr/>
          </p:nvSpPr>
          <p:spPr>
            <a:xfrm>
              <a:off x="0" y="0"/>
              <a:ext cx="12447588" cy="1276747"/>
            </a:xfrm>
            <a:custGeom>
              <a:avLst/>
              <a:gdLst/>
              <a:ahLst/>
              <a:cxnLst/>
              <a:rect l="l" t="t" r="r" b="b"/>
              <a:pathLst>
                <a:path w="12447588" h="1276747">
                  <a:moveTo>
                    <a:pt x="0" y="0"/>
                  </a:moveTo>
                  <a:lnTo>
                    <a:pt x="12447588" y="0"/>
                  </a:lnTo>
                  <a:lnTo>
                    <a:pt x="12447588" y="1276747"/>
                  </a:lnTo>
                  <a:lnTo>
                    <a:pt x="0" y="1276747"/>
                  </a:lnTo>
                  <a:close/>
                </a:path>
              </a:pathLst>
            </a:custGeom>
            <a:solidFill>
              <a:srgbClr val="000000">
                <a:alpha val="0"/>
              </a:srgbClr>
            </a:solidFill>
          </p:spPr>
        </p:sp>
        <p:sp>
          <p:nvSpPr>
            <p:cNvPr id="12" name="TextBox 12"/>
            <p:cNvSpPr txBox="1"/>
            <p:nvPr/>
          </p:nvSpPr>
          <p:spPr>
            <a:xfrm>
              <a:off x="0" y="-95250"/>
              <a:ext cx="12447588" cy="1371997"/>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Explore how data science helps musicians create hit songs by understanding user preferences, predicting trends, and personalizing content.</a:t>
              </a:r>
            </a:p>
          </p:txBody>
        </p:sp>
      </p:grpSp>
      <p:grpSp>
        <p:nvGrpSpPr>
          <p:cNvPr id="13" name="Group 13"/>
          <p:cNvGrpSpPr/>
          <p:nvPr/>
        </p:nvGrpSpPr>
        <p:grpSpPr>
          <a:xfrm>
            <a:off x="1042392" y="6650682"/>
            <a:ext cx="488156" cy="488156"/>
            <a:chOff x="0" y="0"/>
            <a:chExt cx="650875" cy="650875"/>
          </a:xfrm>
        </p:grpSpPr>
        <p:sp>
          <p:nvSpPr>
            <p:cNvPr id="14" name="Freeform 14"/>
            <p:cNvSpPr/>
            <p:nvPr/>
          </p:nvSpPr>
          <p:spPr>
            <a:xfrm>
              <a:off x="0" y="0"/>
              <a:ext cx="650875" cy="650875"/>
            </a:xfrm>
            <a:custGeom>
              <a:avLst/>
              <a:gdLst/>
              <a:ahLst/>
              <a:cxnLst/>
              <a:rect l="l" t="t" r="r" b="b"/>
              <a:pathLst>
                <a:path w="650875" h="650875">
                  <a:moveTo>
                    <a:pt x="0" y="325374"/>
                  </a:moveTo>
                  <a:cubicBezTo>
                    <a:pt x="0" y="145669"/>
                    <a:pt x="145669" y="0"/>
                    <a:pt x="325374" y="0"/>
                  </a:cubicBezTo>
                  <a:cubicBezTo>
                    <a:pt x="327279" y="0"/>
                    <a:pt x="329184" y="889"/>
                    <a:pt x="330327" y="2413"/>
                  </a:cubicBezTo>
                  <a:lnTo>
                    <a:pt x="325374" y="6350"/>
                  </a:lnTo>
                  <a:lnTo>
                    <a:pt x="325374" y="0"/>
                  </a:lnTo>
                  <a:lnTo>
                    <a:pt x="325374" y="6350"/>
                  </a:lnTo>
                  <a:lnTo>
                    <a:pt x="325374" y="0"/>
                  </a:lnTo>
                  <a:cubicBezTo>
                    <a:pt x="505206" y="0"/>
                    <a:pt x="650875" y="145669"/>
                    <a:pt x="650875" y="325374"/>
                  </a:cubicBezTo>
                  <a:cubicBezTo>
                    <a:pt x="650875" y="327787"/>
                    <a:pt x="649478" y="329946"/>
                    <a:pt x="647319" y="331089"/>
                  </a:cubicBezTo>
                  <a:lnTo>
                    <a:pt x="644525" y="325374"/>
                  </a:lnTo>
                  <a:lnTo>
                    <a:pt x="650875" y="325374"/>
                  </a:lnTo>
                  <a:cubicBezTo>
                    <a:pt x="650875" y="505079"/>
                    <a:pt x="505206" y="650748"/>
                    <a:pt x="325501" y="650748"/>
                  </a:cubicBezTo>
                  <a:lnTo>
                    <a:pt x="325501" y="644398"/>
                  </a:lnTo>
                  <a:lnTo>
                    <a:pt x="325501" y="638048"/>
                  </a:lnTo>
                  <a:lnTo>
                    <a:pt x="325501" y="644398"/>
                  </a:lnTo>
                  <a:lnTo>
                    <a:pt x="325501" y="650748"/>
                  </a:lnTo>
                  <a:cubicBezTo>
                    <a:pt x="145669" y="650875"/>
                    <a:pt x="0" y="505206"/>
                    <a:pt x="0" y="325374"/>
                  </a:cubicBezTo>
                  <a:lnTo>
                    <a:pt x="6350" y="325374"/>
                  </a:lnTo>
                  <a:lnTo>
                    <a:pt x="0" y="325374"/>
                  </a:lnTo>
                  <a:moveTo>
                    <a:pt x="12700" y="325374"/>
                  </a:moveTo>
                  <a:lnTo>
                    <a:pt x="6350" y="325374"/>
                  </a:lnTo>
                  <a:lnTo>
                    <a:pt x="12700" y="325374"/>
                  </a:lnTo>
                  <a:cubicBezTo>
                    <a:pt x="12700" y="498094"/>
                    <a:pt x="152654" y="638048"/>
                    <a:pt x="325374" y="638048"/>
                  </a:cubicBezTo>
                  <a:cubicBezTo>
                    <a:pt x="328930" y="638048"/>
                    <a:pt x="331724" y="640842"/>
                    <a:pt x="331724" y="644398"/>
                  </a:cubicBezTo>
                  <a:cubicBezTo>
                    <a:pt x="331724" y="647954"/>
                    <a:pt x="328930" y="650748"/>
                    <a:pt x="325374" y="650748"/>
                  </a:cubicBezTo>
                  <a:cubicBezTo>
                    <a:pt x="321818" y="650748"/>
                    <a:pt x="319024" y="647954"/>
                    <a:pt x="319024" y="644398"/>
                  </a:cubicBezTo>
                  <a:cubicBezTo>
                    <a:pt x="319024" y="640842"/>
                    <a:pt x="321818" y="638048"/>
                    <a:pt x="325374" y="638048"/>
                  </a:cubicBezTo>
                  <a:cubicBezTo>
                    <a:pt x="498094" y="638048"/>
                    <a:pt x="638048" y="498094"/>
                    <a:pt x="638048" y="325374"/>
                  </a:cubicBezTo>
                  <a:cubicBezTo>
                    <a:pt x="638048" y="322961"/>
                    <a:pt x="639445" y="320802"/>
                    <a:pt x="641604" y="319659"/>
                  </a:cubicBezTo>
                  <a:lnTo>
                    <a:pt x="644398" y="325374"/>
                  </a:lnTo>
                  <a:lnTo>
                    <a:pt x="638048" y="325374"/>
                  </a:lnTo>
                  <a:cubicBezTo>
                    <a:pt x="638175" y="152654"/>
                    <a:pt x="498221" y="12700"/>
                    <a:pt x="325374" y="12700"/>
                  </a:cubicBezTo>
                  <a:cubicBezTo>
                    <a:pt x="323469" y="12700"/>
                    <a:pt x="321564" y="11811"/>
                    <a:pt x="320421" y="10287"/>
                  </a:cubicBezTo>
                  <a:lnTo>
                    <a:pt x="325374" y="6350"/>
                  </a:lnTo>
                  <a:lnTo>
                    <a:pt x="325374" y="12700"/>
                  </a:lnTo>
                  <a:cubicBezTo>
                    <a:pt x="152654" y="12700"/>
                    <a:pt x="12700" y="152654"/>
                    <a:pt x="12700" y="325374"/>
                  </a:cubicBezTo>
                  <a:close/>
                </a:path>
              </a:pathLst>
            </a:custGeom>
            <a:solidFill>
              <a:srgbClr val="FFFFFF"/>
            </a:solid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1047154" y="1089869"/>
            <a:ext cx="11678245" cy="880021"/>
            <a:chOff x="0" y="0"/>
            <a:chExt cx="12946262" cy="1173362"/>
          </a:xfrm>
        </p:grpSpPr>
        <p:sp>
          <p:nvSpPr>
            <p:cNvPr id="6" name="Freeform 6"/>
            <p:cNvSpPr/>
            <p:nvPr/>
          </p:nvSpPr>
          <p:spPr>
            <a:xfrm>
              <a:off x="0" y="0"/>
              <a:ext cx="12946262" cy="1173362"/>
            </a:xfrm>
            <a:custGeom>
              <a:avLst/>
              <a:gdLst/>
              <a:ahLst/>
              <a:cxnLst/>
              <a:rect l="l" t="t" r="r" b="b"/>
              <a:pathLst>
                <a:path w="12946262" h="1173362">
                  <a:moveTo>
                    <a:pt x="0" y="0"/>
                  </a:moveTo>
                  <a:lnTo>
                    <a:pt x="12946262" y="0"/>
                  </a:lnTo>
                  <a:lnTo>
                    <a:pt x="12946262" y="1173362"/>
                  </a:lnTo>
                  <a:lnTo>
                    <a:pt x="0" y="1173362"/>
                  </a:lnTo>
                  <a:close/>
                </a:path>
              </a:pathLst>
            </a:custGeom>
            <a:solidFill>
              <a:srgbClr val="000000">
                <a:alpha val="0"/>
              </a:srgbClr>
            </a:solidFill>
          </p:spPr>
        </p:sp>
        <p:sp>
          <p:nvSpPr>
            <p:cNvPr id="7" name="TextBox 7"/>
            <p:cNvSpPr txBox="1"/>
            <p:nvPr/>
          </p:nvSpPr>
          <p:spPr>
            <a:xfrm>
              <a:off x="0" y="-19050"/>
              <a:ext cx="12946262" cy="1192412"/>
            </a:xfrm>
            <a:prstGeom prst="rect">
              <a:avLst/>
            </a:prstGeom>
          </p:spPr>
          <p:txBody>
            <a:bodyPr lIns="0" tIns="0" rIns="0" bIns="0" rtlCol="0" anchor="t"/>
            <a:lstStyle/>
            <a:p>
              <a:pPr algn="l">
                <a:lnSpc>
                  <a:spcPts val="6875"/>
                </a:lnSpc>
              </a:pPr>
              <a:r>
                <a:rPr lang="en-US" sz="5500" b="1" spc="-111" dirty="0">
                  <a:solidFill>
                    <a:srgbClr val="D73AD7"/>
                  </a:solidFill>
                  <a:latin typeface="Source Serif Pro Bold"/>
                  <a:ea typeface="Source Serif Pro Bold"/>
                  <a:cs typeface="Source Serif Pro Bold"/>
                  <a:sym typeface="Source Serif Pro Bold"/>
                </a:rPr>
                <a:t>Can Data Help Make a Hit Song?</a:t>
              </a:r>
            </a:p>
          </p:txBody>
        </p:sp>
      </p:grpSp>
      <p:grpSp>
        <p:nvGrpSpPr>
          <p:cNvPr id="8" name="Group 8"/>
          <p:cNvGrpSpPr/>
          <p:nvPr/>
        </p:nvGrpSpPr>
        <p:grpSpPr>
          <a:xfrm>
            <a:off x="1047155" y="2717750"/>
            <a:ext cx="3520231" cy="439936"/>
            <a:chOff x="0" y="0"/>
            <a:chExt cx="4693642" cy="586582"/>
          </a:xfrm>
        </p:grpSpPr>
        <p:sp>
          <p:nvSpPr>
            <p:cNvPr id="9" name="Freeform 9"/>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0" name="TextBox 10"/>
            <p:cNvSpPr txBox="1"/>
            <p:nvPr/>
          </p:nvSpPr>
          <p:spPr>
            <a:xfrm>
              <a:off x="0" y="-9525"/>
              <a:ext cx="4693642" cy="596107"/>
            </a:xfrm>
            <a:prstGeom prst="rect">
              <a:avLst/>
            </a:prstGeom>
          </p:spPr>
          <p:txBody>
            <a:bodyPr lIns="0" tIns="0" rIns="0" bIns="0" rtlCol="0" anchor="t"/>
            <a:lstStyle/>
            <a:p>
              <a:pPr algn="l">
                <a:lnSpc>
                  <a:spcPts val="3437"/>
                </a:lnSpc>
              </a:pPr>
              <a:r>
                <a:rPr lang="en-US" sz="2750" b="1" spc="-55">
                  <a:solidFill>
                    <a:srgbClr val="D73AD7"/>
                  </a:solidFill>
                  <a:latin typeface="Source Serif Pro Bold"/>
                  <a:ea typeface="Source Serif Pro Bold"/>
                  <a:cs typeface="Source Serif Pro Bold"/>
                  <a:sym typeface="Source Serif Pro Bold"/>
                </a:rPr>
                <a:t>Objective</a:t>
              </a:r>
            </a:p>
          </p:txBody>
        </p:sp>
      </p:grpSp>
      <p:grpSp>
        <p:nvGrpSpPr>
          <p:cNvPr id="11" name="Group 11"/>
          <p:cNvGrpSpPr/>
          <p:nvPr/>
        </p:nvGrpSpPr>
        <p:grpSpPr>
          <a:xfrm>
            <a:off x="1047155" y="3456831"/>
            <a:ext cx="7731919" cy="478780"/>
            <a:chOff x="0" y="0"/>
            <a:chExt cx="10309225" cy="638373"/>
          </a:xfrm>
        </p:grpSpPr>
        <p:sp>
          <p:nvSpPr>
            <p:cNvPr id="12" name="Freeform 12"/>
            <p:cNvSpPr/>
            <p:nvPr/>
          </p:nvSpPr>
          <p:spPr>
            <a:xfrm>
              <a:off x="0" y="0"/>
              <a:ext cx="10309225" cy="638373"/>
            </a:xfrm>
            <a:custGeom>
              <a:avLst/>
              <a:gdLst/>
              <a:ahLst/>
              <a:cxnLst/>
              <a:rect l="l" t="t" r="r" b="b"/>
              <a:pathLst>
                <a:path w="10309225" h="638373">
                  <a:moveTo>
                    <a:pt x="0" y="0"/>
                  </a:moveTo>
                  <a:lnTo>
                    <a:pt x="10309225" y="0"/>
                  </a:lnTo>
                  <a:lnTo>
                    <a:pt x="10309225" y="638373"/>
                  </a:lnTo>
                  <a:lnTo>
                    <a:pt x="0" y="638373"/>
                  </a:lnTo>
                  <a:close/>
                </a:path>
              </a:pathLst>
            </a:custGeom>
            <a:solidFill>
              <a:srgbClr val="000000">
                <a:alpha val="0"/>
              </a:srgbClr>
            </a:solidFill>
          </p:spPr>
        </p:sp>
        <p:sp>
          <p:nvSpPr>
            <p:cNvPr id="13" name="TextBox 13"/>
            <p:cNvSpPr txBox="1"/>
            <p:nvPr/>
          </p:nvSpPr>
          <p:spPr>
            <a:xfrm>
              <a:off x="0" y="-95250"/>
              <a:ext cx="103092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Identify audio characteristics contributing to a track’s success.</a:t>
              </a:r>
            </a:p>
          </p:txBody>
        </p:sp>
      </p:grpSp>
      <p:grpSp>
        <p:nvGrpSpPr>
          <p:cNvPr id="14" name="Group 14"/>
          <p:cNvGrpSpPr/>
          <p:nvPr/>
        </p:nvGrpSpPr>
        <p:grpSpPr>
          <a:xfrm>
            <a:off x="1047155" y="4234755"/>
            <a:ext cx="3520231" cy="439936"/>
            <a:chOff x="0" y="0"/>
            <a:chExt cx="4693642" cy="586582"/>
          </a:xfrm>
        </p:grpSpPr>
        <p:sp>
          <p:nvSpPr>
            <p:cNvPr id="15" name="Freeform 15"/>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6" name="TextBox 16"/>
            <p:cNvSpPr txBox="1"/>
            <p:nvPr/>
          </p:nvSpPr>
          <p:spPr>
            <a:xfrm>
              <a:off x="0" y="-9525"/>
              <a:ext cx="4693642" cy="596107"/>
            </a:xfrm>
            <a:prstGeom prst="rect">
              <a:avLst/>
            </a:prstGeom>
          </p:spPr>
          <p:txBody>
            <a:bodyPr lIns="0" tIns="0" rIns="0" bIns="0" rtlCol="0" anchor="t"/>
            <a:lstStyle/>
            <a:p>
              <a:pPr algn="l">
                <a:lnSpc>
                  <a:spcPts val="3437"/>
                </a:lnSpc>
              </a:pPr>
              <a:r>
                <a:rPr lang="en-US" sz="2750" b="1" spc="-55">
                  <a:solidFill>
                    <a:srgbClr val="D73AD7"/>
                  </a:solidFill>
                  <a:latin typeface="Source Serif Pro Bold"/>
                  <a:ea typeface="Source Serif Pro Bold"/>
                  <a:cs typeface="Source Serif Pro Bold"/>
                  <a:sym typeface="Source Serif Pro Bold"/>
                </a:rPr>
                <a:t>Analysis</a:t>
              </a:r>
            </a:p>
          </p:txBody>
        </p:sp>
      </p:grpSp>
      <p:grpSp>
        <p:nvGrpSpPr>
          <p:cNvPr id="17" name="Group 17"/>
          <p:cNvGrpSpPr/>
          <p:nvPr/>
        </p:nvGrpSpPr>
        <p:grpSpPr>
          <a:xfrm>
            <a:off x="1047155" y="4973836"/>
            <a:ext cx="7731919" cy="478780"/>
            <a:chOff x="0" y="0"/>
            <a:chExt cx="10309225" cy="638373"/>
          </a:xfrm>
        </p:grpSpPr>
        <p:sp>
          <p:nvSpPr>
            <p:cNvPr id="18" name="Freeform 18"/>
            <p:cNvSpPr/>
            <p:nvPr/>
          </p:nvSpPr>
          <p:spPr>
            <a:xfrm>
              <a:off x="0" y="0"/>
              <a:ext cx="10309225" cy="638373"/>
            </a:xfrm>
            <a:custGeom>
              <a:avLst/>
              <a:gdLst/>
              <a:ahLst/>
              <a:cxnLst/>
              <a:rect l="l" t="t" r="r" b="b"/>
              <a:pathLst>
                <a:path w="10309225" h="638373">
                  <a:moveTo>
                    <a:pt x="0" y="0"/>
                  </a:moveTo>
                  <a:lnTo>
                    <a:pt x="10309225" y="0"/>
                  </a:lnTo>
                  <a:lnTo>
                    <a:pt x="10309225" y="638373"/>
                  </a:lnTo>
                  <a:lnTo>
                    <a:pt x="0" y="638373"/>
                  </a:lnTo>
                  <a:close/>
                </a:path>
              </a:pathLst>
            </a:custGeom>
            <a:solidFill>
              <a:srgbClr val="000000">
                <a:alpha val="0"/>
              </a:srgbClr>
            </a:solidFill>
          </p:spPr>
        </p:sp>
        <p:sp>
          <p:nvSpPr>
            <p:cNvPr id="19" name="TextBox 19"/>
            <p:cNvSpPr txBox="1"/>
            <p:nvPr/>
          </p:nvSpPr>
          <p:spPr>
            <a:xfrm>
              <a:off x="0" y="-95250"/>
              <a:ext cx="10309225" cy="733623"/>
            </a:xfrm>
            <a:prstGeom prst="rect">
              <a:avLst/>
            </a:prstGeom>
          </p:spPr>
          <p:txBody>
            <a:bodyPr lIns="0" tIns="0" rIns="0" bIns="0" rtlCol="0" anchor="t"/>
            <a:lstStyle/>
            <a:p>
              <a:pPr marL="348754" lvl="1" indent="-174377" algn="l">
                <a:lnSpc>
                  <a:spcPts val="3750"/>
                </a:lnSpc>
                <a:buFont typeface="Arial"/>
                <a:buChar char="•"/>
              </a:pPr>
              <a:r>
                <a:rPr lang="en-US" sz="2312" spc="-47">
                  <a:solidFill>
                    <a:srgbClr val="272525"/>
                  </a:solidFill>
                  <a:latin typeface="Source Sans Pro"/>
                  <a:ea typeface="Source Sans Pro"/>
                  <a:cs typeface="Source Sans Pro"/>
                  <a:sym typeface="Source Sans Pro"/>
                </a:rPr>
                <a:t>BPM works best</a:t>
              </a:r>
            </a:p>
          </p:txBody>
        </p:sp>
      </p:grpSp>
      <p:grpSp>
        <p:nvGrpSpPr>
          <p:cNvPr id="20" name="Group 20"/>
          <p:cNvGrpSpPr/>
          <p:nvPr/>
        </p:nvGrpSpPr>
        <p:grpSpPr>
          <a:xfrm>
            <a:off x="1047155" y="5557242"/>
            <a:ext cx="7731919" cy="478780"/>
            <a:chOff x="0" y="0"/>
            <a:chExt cx="10309225" cy="638373"/>
          </a:xfrm>
        </p:grpSpPr>
        <p:sp>
          <p:nvSpPr>
            <p:cNvPr id="21" name="Freeform 21"/>
            <p:cNvSpPr/>
            <p:nvPr/>
          </p:nvSpPr>
          <p:spPr>
            <a:xfrm>
              <a:off x="0" y="0"/>
              <a:ext cx="10309225" cy="638373"/>
            </a:xfrm>
            <a:custGeom>
              <a:avLst/>
              <a:gdLst/>
              <a:ahLst/>
              <a:cxnLst/>
              <a:rect l="l" t="t" r="r" b="b"/>
              <a:pathLst>
                <a:path w="10309225" h="638373">
                  <a:moveTo>
                    <a:pt x="0" y="0"/>
                  </a:moveTo>
                  <a:lnTo>
                    <a:pt x="10309225" y="0"/>
                  </a:lnTo>
                  <a:lnTo>
                    <a:pt x="10309225" y="638373"/>
                  </a:lnTo>
                  <a:lnTo>
                    <a:pt x="0" y="638373"/>
                  </a:lnTo>
                  <a:close/>
                </a:path>
              </a:pathLst>
            </a:custGeom>
            <a:solidFill>
              <a:srgbClr val="000000">
                <a:alpha val="0"/>
              </a:srgbClr>
            </a:solidFill>
          </p:spPr>
        </p:sp>
        <p:sp>
          <p:nvSpPr>
            <p:cNvPr id="22" name="TextBox 22"/>
            <p:cNvSpPr txBox="1"/>
            <p:nvPr/>
          </p:nvSpPr>
          <p:spPr>
            <a:xfrm>
              <a:off x="0" y="-95250"/>
              <a:ext cx="10309225" cy="733623"/>
            </a:xfrm>
            <a:prstGeom prst="rect">
              <a:avLst/>
            </a:prstGeom>
          </p:spPr>
          <p:txBody>
            <a:bodyPr lIns="0" tIns="0" rIns="0" bIns="0" rtlCol="0" anchor="t"/>
            <a:lstStyle/>
            <a:p>
              <a:pPr marL="348754" lvl="1" indent="-174377" algn="l">
                <a:lnSpc>
                  <a:spcPts val="3750"/>
                </a:lnSpc>
                <a:buFont typeface="Arial"/>
                <a:buChar char="•"/>
              </a:pPr>
              <a:r>
                <a:rPr lang="en-US" sz="2312" spc="-47">
                  <a:solidFill>
                    <a:srgbClr val="272525"/>
                  </a:solidFill>
                  <a:latin typeface="Source Sans Pro"/>
                  <a:ea typeface="Source Sans Pro"/>
                  <a:cs typeface="Source Sans Pro"/>
                  <a:sym typeface="Source Sans Pro"/>
                </a:rPr>
                <a:t>Song energy and danceability</a:t>
              </a:r>
            </a:p>
          </p:txBody>
        </p:sp>
      </p:grpSp>
      <p:grpSp>
        <p:nvGrpSpPr>
          <p:cNvPr id="23" name="Group 23"/>
          <p:cNvGrpSpPr/>
          <p:nvPr/>
        </p:nvGrpSpPr>
        <p:grpSpPr>
          <a:xfrm>
            <a:off x="1047155" y="6140649"/>
            <a:ext cx="7731919" cy="478780"/>
            <a:chOff x="0" y="0"/>
            <a:chExt cx="10309225" cy="638373"/>
          </a:xfrm>
        </p:grpSpPr>
        <p:sp>
          <p:nvSpPr>
            <p:cNvPr id="24" name="Freeform 24"/>
            <p:cNvSpPr/>
            <p:nvPr/>
          </p:nvSpPr>
          <p:spPr>
            <a:xfrm>
              <a:off x="0" y="0"/>
              <a:ext cx="10309225" cy="638373"/>
            </a:xfrm>
            <a:custGeom>
              <a:avLst/>
              <a:gdLst/>
              <a:ahLst/>
              <a:cxnLst/>
              <a:rect l="l" t="t" r="r" b="b"/>
              <a:pathLst>
                <a:path w="10309225" h="638373">
                  <a:moveTo>
                    <a:pt x="0" y="0"/>
                  </a:moveTo>
                  <a:lnTo>
                    <a:pt x="10309225" y="0"/>
                  </a:lnTo>
                  <a:lnTo>
                    <a:pt x="10309225" y="638373"/>
                  </a:lnTo>
                  <a:lnTo>
                    <a:pt x="0" y="638373"/>
                  </a:lnTo>
                  <a:close/>
                </a:path>
              </a:pathLst>
            </a:custGeom>
            <a:solidFill>
              <a:srgbClr val="000000">
                <a:alpha val="0"/>
              </a:srgbClr>
            </a:solidFill>
          </p:spPr>
        </p:sp>
        <p:sp>
          <p:nvSpPr>
            <p:cNvPr id="25" name="TextBox 25"/>
            <p:cNvSpPr txBox="1"/>
            <p:nvPr/>
          </p:nvSpPr>
          <p:spPr>
            <a:xfrm>
              <a:off x="0" y="-95250"/>
              <a:ext cx="10309225" cy="733623"/>
            </a:xfrm>
            <a:prstGeom prst="rect">
              <a:avLst/>
            </a:prstGeom>
          </p:spPr>
          <p:txBody>
            <a:bodyPr lIns="0" tIns="0" rIns="0" bIns="0" rtlCol="0" anchor="t"/>
            <a:lstStyle/>
            <a:p>
              <a:pPr marL="348754" lvl="1" indent="-174377" algn="l">
                <a:lnSpc>
                  <a:spcPts val="3750"/>
                </a:lnSpc>
                <a:buFont typeface="Arial"/>
                <a:buChar char="•"/>
              </a:pPr>
              <a:r>
                <a:rPr lang="en-US" sz="2312" spc="-47">
                  <a:solidFill>
                    <a:srgbClr val="272525"/>
                  </a:solidFill>
                  <a:latin typeface="Source Sans Pro"/>
                  <a:ea typeface="Source Sans Pro"/>
                  <a:cs typeface="Source Sans Pro"/>
                  <a:sym typeface="Source Sans Pro"/>
                </a:rPr>
                <a:t>Genre, duration, and mood</a:t>
              </a:r>
            </a:p>
          </p:txBody>
        </p:sp>
      </p:grpSp>
      <p:sp>
        <p:nvSpPr>
          <p:cNvPr id="26" name="Freeform 26" descr="preencoded.png"/>
          <p:cNvSpPr/>
          <p:nvPr/>
        </p:nvSpPr>
        <p:spPr>
          <a:xfrm>
            <a:off x="9518451" y="2755106"/>
            <a:ext cx="7731919" cy="5290245"/>
          </a:xfrm>
          <a:custGeom>
            <a:avLst/>
            <a:gdLst/>
            <a:ahLst/>
            <a:cxnLst/>
            <a:rect l="l" t="t" r="r" b="b"/>
            <a:pathLst>
              <a:path w="7731919" h="5290245">
                <a:moveTo>
                  <a:pt x="0" y="0"/>
                </a:moveTo>
                <a:lnTo>
                  <a:pt x="7731919" y="0"/>
                </a:lnTo>
                <a:lnTo>
                  <a:pt x="7731919" y="5290245"/>
                </a:lnTo>
                <a:lnTo>
                  <a:pt x="0" y="5290245"/>
                </a:lnTo>
                <a:lnTo>
                  <a:pt x="0" y="0"/>
                </a:lnTo>
                <a:close/>
              </a:path>
            </a:pathLst>
          </a:custGeom>
          <a:blipFill>
            <a:blip r:embed="rId4"/>
            <a:stretch>
              <a:fillRect l="-52" r="-52"/>
            </a:stretch>
          </a:blipFill>
        </p:spPr>
      </p:sp>
      <p:grpSp>
        <p:nvGrpSpPr>
          <p:cNvPr id="27" name="Group 27"/>
          <p:cNvGrpSpPr/>
          <p:nvPr/>
        </p:nvGrpSpPr>
        <p:grpSpPr>
          <a:xfrm>
            <a:off x="1047155" y="8718351"/>
            <a:ext cx="16193690" cy="478780"/>
            <a:chOff x="0" y="0"/>
            <a:chExt cx="21591587" cy="638373"/>
          </a:xfrm>
        </p:grpSpPr>
        <p:sp>
          <p:nvSpPr>
            <p:cNvPr id="28" name="Freeform 28"/>
            <p:cNvSpPr/>
            <p:nvPr/>
          </p:nvSpPr>
          <p:spPr>
            <a:xfrm>
              <a:off x="0" y="0"/>
              <a:ext cx="21591588" cy="638373"/>
            </a:xfrm>
            <a:custGeom>
              <a:avLst/>
              <a:gdLst/>
              <a:ahLst/>
              <a:cxnLst/>
              <a:rect l="l" t="t" r="r" b="b"/>
              <a:pathLst>
                <a:path w="21591588" h="638373">
                  <a:moveTo>
                    <a:pt x="0" y="0"/>
                  </a:moveTo>
                  <a:lnTo>
                    <a:pt x="21591588" y="0"/>
                  </a:lnTo>
                  <a:lnTo>
                    <a:pt x="21591588" y="638373"/>
                  </a:lnTo>
                  <a:lnTo>
                    <a:pt x="0" y="638373"/>
                  </a:lnTo>
                  <a:close/>
                </a:path>
              </a:pathLst>
            </a:custGeom>
            <a:solidFill>
              <a:srgbClr val="000000">
                <a:alpha val="0"/>
              </a:srgbClr>
            </a:solidFill>
          </p:spPr>
        </p:sp>
        <p:sp>
          <p:nvSpPr>
            <p:cNvPr id="29" name="TextBox 29"/>
            <p:cNvSpPr txBox="1"/>
            <p:nvPr/>
          </p:nvSpPr>
          <p:spPr>
            <a:xfrm>
              <a:off x="0" y="-95250"/>
              <a:ext cx="21591587"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An aspiring musician wants a Billboard charts hit song.</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sp>
        <p:nvSpPr>
          <p:cNvPr id="5" name="Freeform 5" descr="preencoded.png"/>
          <p:cNvSpPr/>
          <p:nvPr/>
        </p:nvSpPr>
        <p:spPr>
          <a:xfrm>
            <a:off x="1047155" y="2442865"/>
            <a:ext cx="15559683" cy="4072533"/>
          </a:xfrm>
          <a:custGeom>
            <a:avLst/>
            <a:gdLst/>
            <a:ahLst/>
            <a:cxnLst/>
            <a:rect l="l" t="t" r="r" b="b"/>
            <a:pathLst>
              <a:path w="15559683" h="4072533">
                <a:moveTo>
                  <a:pt x="0" y="0"/>
                </a:moveTo>
                <a:lnTo>
                  <a:pt x="15559683" y="0"/>
                </a:lnTo>
                <a:lnTo>
                  <a:pt x="15559683" y="4072533"/>
                </a:lnTo>
                <a:lnTo>
                  <a:pt x="0" y="4072533"/>
                </a:lnTo>
                <a:lnTo>
                  <a:pt x="0" y="0"/>
                </a:lnTo>
                <a:close/>
              </a:path>
            </a:pathLst>
          </a:custGeom>
          <a:blipFill>
            <a:blip r:embed="rId4"/>
            <a:stretch>
              <a:fillRect t="-37" b="-37"/>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912762" y="718840"/>
            <a:ext cx="6137076" cy="767209"/>
            <a:chOff x="0" y="0"/>
            <a:chExt cx="8182768" cy="1022945"/>
          </a:xfrm>
        </p:grpSpPr>
        <p:sp>
          <p:nvSpPr>
            <p:cNvPr id="6" name="Freeform 6"/>
            <p:cNvSpPr/>
            <p:nvPr/>
          </p:nvSpPr>
          <p:spPr>
            <a:xfrm>
              <a:off x="0" y="0"/>
              <a:ext cx="8182768" cy="1022945"/>
            </a:xfrm>
            <a:custGeom>
              <a:avLst/>
              <a:gdLst/>
              <a:ahLst/>
              <a:cxnLst/>
              <a:rect l="l" t="t" r="r" b="b"/>
              <a:pathLst>
                <a:path w="8182768" h="1022945">
                  <a:moveTo>
                    <a:pt x="0" y="0"/>
                  </a:moveTo>
                  <a:lnTo>
                    <a:pt x="8182768" y="0"/>
                  </a:lnTo>
                  <a:lnTo>
                    <a:pt x="8182768" y="1022945"/>
                  </a:lnTo>
                  <a:lnTo>
                    <a:pt x="0" y="1022945"/>
                  </a:lnTo>
                  <a:close/>
                </a:path>
              </a:pathLst>
            </a:custGeom>
            <a:solidFill>
              <a:srgbClr val="000000">
                <a:alpha val="0"/>
              </a:srgbClr>
            </a:solidFill>
          </p:spPr>
        </p:sp>
        <p:sp>
          <p:nvSpPr>
            <p:cNvPr id="7" name="TextBox 7"/>
            <p:cNvSpPr txBox="1"/>
            <p:nvPr/>
          </p:nvSpPr>
          <p:spPr>
            <a:xfrm>
              <a:off x="0" y="-19050"/>
              <a:ext cx="8182768" cy="1041995"/>
            </a:xfrm>
            <a:prstGeom prst="rect">
              <a:avLst/>
            </a:prstGeom>
          </p:spPr>
          <p:txBody>
            <a:bodyPr lIns="0" tIns="0" rIns="0" bIns="0" rtlCol="0" anchor="t"/>
            <a:lstStyle/>
            <a:p>
              <a:pPr algn="l">
                <a:lnSpc>
                  <a:spcPts val="6000"/>
                </a:lnSpc>
              </a:pPr>
              <a:r>
                <a:rPr lang="en-US" sz="4812" b="1" spc="-96">
                  <a:solidFill>
                    <a:srgbClr val="D73AD7"/>
                  </a:solidFill>
                  <a:latin typeface="Source Serif Pro Bold"/>
                  <a:ea typeface="Source Serif Pro Bold"/>
                  <a:cs typeface="Source Serif Pro Bold"/>
                  <a:sym typeface="Source Serif Pro Bold"/>
                </a:rPr>
                <a:t>Data Dictionary</a:t>
              </a:r>
            </a:p>
          </p:txBody>
        </p:sp>
      </p:grpSp>
      <p:sp>
        <p:nvSpPr>
          <p:cNvPr id="8" name="Freeform 8" descr="preencoded.png"/>
          <p:cNvSpPr/>
          <p:nvPr/>
        </p:nvSpPr>
        <p:spPr>
          <a:xfrm>
            <a:off x="4248001" y="1877169"/>
            <a:ext cx="9791997" cy="6269534"/>
          </a:xfrm>
          <a:custGeom>
            <a:avLst/>
            <a:gdLst/>
            <a:ahLst/>
            <a:cxnLst/>
            <a:rect l="l" t="t" r="r" b="b"/>
            <a:pathLst>
              <a:path w="9791997" h="6269534">
                <a:moveTo>
                  <a:pt x="0" y="0"/>
                </a:moveTo>
                <a:lnTo>
                  <a:pt x="9791998" y="0"/>
                </a:lnTo>
                <a:lnTo>
                  <a:pt x="9791998" y="6269533"/>
                </a:lnTo>
                <a:lnTo>
                  <a:pt x="0" y="6269533"/>
                </a:lnTo>
                <a:lnTo>
                  <a:pt x="0" y="0"/>
                </a:lnTo>
                <a:close/>
              </a:path>
            </a:pathLst>
          </a:custGeom>
          <a:blipFill>
            <a:blip r:embed="rId4"/>
            <a:stretch>
              <a:fillRect l="-15" r="-15"/>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grpSp>
        <p:nvGrpSpPr>
          <p:cNvPr id="6" name="Group 6"/>
          <p:cNvGrpSpPr/>
          <p:nvPr/>
        </p:nvGrpSpPr>
        <p:grpSpPr>
          <a:xfrm>
            <a:off x="7905155" y="1407168"/>
            <a:ext cx="8554045" cy="1515668"/>
            <a:chOff x="0" y="-847530"/>
            <a:chExt cx="9387484" cy="2020892"/>
          </a:xfrm>
        </p:grpSpPr>
        <p:sp>
          <p:nvSpPr>
            <p:cNvPr id="7" name="Freeform 7"/>
            <p:cNvSpPr/>
            <p:nvPr/>
          </p:nvSpPr>
          <p:spPr>
            <a:xfrm>
              <a:off x="0" y="0"/>
              <a:ext cx="9387484" cy="1173362"/>
            </a:xfrm>
            <a:custGeom>
              <a:avLst/>
              <a:gdLst/>
              <a:ahLst/>
              <a:cxnLst/>
              <a:rect l="l" t="t" r="r" b="b"/>
              <a:pathLst>
                <a:path w="9387484" h="1173362">
                  <a:moveTo>
                    <a:pt x="0" y="0"/>
                  </a:moveTo>
                  <a:lnTo>
                    <a:pt x="9387484" y="0"/>
                  </a:lnTo>
                  <a:lnTo>
                    <a:pt x="9387484" y="1173362"/>
                  </a:lnTo>
                  <a:lnTo>
                    <a:pt x="0" y="1173362"/>
                  </a:lnTo>
                  <a:close/>
                </a:path>
              </a:pathLst>
            </a:custGeom>
            <a:solidFill>
              <a:srgbClr val="000000">
                <a:alpha val="0"/>
              </a:srgbClr>
            </a:solidFill>
          </p:spPr>
        </p:sp>
        <p:sp>
          <p:nvSpPr>
            <p:cNvPr id="8" name="TextBox 8"/>
            <p:cNvSpPr txBox="1"/>
            <p:nvPr/>
          </p:nvSpPr>
          <p:spPr>
            <a:xfrm>
              <a:off x="0" y="-847530"/>
              <a:ext cx="9387483" cy="1192411"/>
            </a:xfrm>
            <a:prstGeom prst="rect">
              <a:avLst/>
            </a:prstGeom>
          </p:spPr>
          <p:txBody>
            <a:bodyPr lIns="0" tIns="0" rIns="0" bIns="0" rtlCol="0" anchor="t"/>
            <a:lstStyle/>
            <a:p>
              <a:pPr algn="l">
                <a:lnSpc>
                  <a:spcPts val="6875"/>
                </a:lnSpc>
              </a:pPr>
              <a:r>
                <a:rPr lang="en-US" sz="5500" b="1" spc="-111" dirty="0">
                  <a:solidFill>
                    <a:srgbClr val="D73AD7"/>
                  </a:solidFill>
                  <a:latin typeface="Source Serif Pro Bold"/>
                  <a:ea typeface="Source Serif Pro Bold"/>
                  <a:cs typeface="Source Serif Pro Bold"/>
                  <a:sym typeface="Source Serif Pro Bold"/>
                </a:rPr>
                <a:t>Power of Data in Music</a:t>
              </a:r>
            </a:p>
          </p:txBody>
        </p:sp>
      </p:grpSp>
      <p:grpSp>
        <p:nvGrpSpPr>
          <p:cNvPr id="9" name="Group 9"/>
          <p:cNvGrpSpPr/>
          <p:nvPr/>
        </p:nvGrpSpPr>
        <p:grpSpPr>
          <a:xfrm>
            <a:off x="7905155" y="3371552"/>
            <a:ext cx="7048798" cy="439936"/>
            <a:chOff x="0" y="0"/>
            <a:chExt cx="9398397" cy="586582"/>
          </a:xfrm>
        </p:grpSpPr>
        <p:sp>
          <p:nvSpPr>
            <p:cNvPr id="10" name="Freeform 10"/>
            <p:cNvSpPr/>
            <p:nvPr/>
          </p:nvSpPr>
          <p:spPr>
            <a:xfrm>
              <a:off x="0" y="0"/>
              <a:ext cx="9398397" cy="586582"/>
            </a:xfrm>
            <a:custGeom>
              <a:avLst/>
              <a:gdLst/>
              <a:ahLst/>
              <a:cxnLst/>
              <a:rect l="l" t="t" r="r" b="b"/>
              <a:pathLst>
                <a:path w="9398397" h="586582">
                  <a:moveTo>
                    <a:pt x="0" y="0"/>
                  </a:moveTo>
                  <a:lnTo>
                    <a:pt x="9398397" y="0"/>
                  </a:lnTo>
                  <a:lnTo>
                    <a:pt x="9398397" y="586582"/>
                  </a:lnTo>
                  <a:lnTo>
                    <a:pt x="0" y="586582"/>
                  </a:lnTo>
                  <a:close/>
                </a:path>
              </a:pathLst>
            </a:custGeom>
            <a:solidFill>
              <a:srgbClr val="000000">
                <a:alpha val="0"/>
              </a:srgbClr>
            </a:solidFill>
          </p:spPr>
        </p:sp>
        <p:sp>
          <p:nvSpPr>
            <p:cNvPr id="11" name="TextBox 11"/>
            <p:cNvSpPr txBox="1"/>
            <p:nvPr/>
          </p:nvSpPr>
          <p:spPr>
            <a:xfrm>
              <a:off x="0" y="-9525"/>
              <a:ext cx="9398397" cy="596107"/>
            </a:xfrm>
            <a:prstGeom prst="rect">
              <a:avLst/>
            </a:prstGeom>
          </p:spPr>
          <p:txBody>
            <a:bodyPr lIns="0" tIns="0" rIns="0" bIns="0" rtlCol="0" anchor="t"/>
            <a:lstStyle/>
            <a:p>
              <a:pPr algn="l">
                <a:lnSpc>
                  <a:spcPts val="3437"/>
                </a:lnSpc>
              </a:pPr>
              <a:r>
                <a:rPr lang="en-US" sz="2750" b="1" spc="-55" dirty="0">
                  <a:solidFill>
                    <a:srgbClr val="D73AD7"/>
                  </a:solidFill>
                  <a:latin typeface="Source Serif Pro Bold"/>
                  <a:ea typeface="Source Serif Pro Bold"/>
                  <a:cs typeface="Source Serif Pro Bold"/>
                  <a:sym typeface="Source Serif Pro Bold"/>
                </a:rPr>
                <a:t>Data-Driven Music: Bridging Art and Analytics</a:t>
              </a:r>
            </a:p>
          </p:txBody>
        </p:sp>
      </p:grpSp>
      <p:grpSp>
        <p:nvGrpSpPr>
          <p:cNvPr id="12" name="Group 12"/>
          <p:cNvGrpSpPr/>
          <p:nvPr/>
        </p:nvGrpSpPr>
        <p:grpSpPr>
          <a:xfrm>
            <a:off x="7900392" y="4591942"/>
            <a:ext cx="682675" cy="682675"/>
            <a:chOff x="0" y="0"/>
            <a:chExt cx="910233" cy="910233"/>
          </a:xfrm>
        </p:grpSpPr>
        <p:sp>
          <p:nvSpPr>
            <p:cNvPr id="13" name="Freeform 13"/>
            <p:cNvSpPr/>
            <p:nvPr/>
          </p:nvSpPr>
          <p:spPr>
            <a:xfrm>
              <a:off x="6350" y="6350"/>
              <a:ext cx="897509" cy="897509"/>
            </a:xfrm>
            <a:custGeom>
              <a:avLst/>
              <a:gdLst/>
              <a:ahLst/>
              <a:cxnLst/>
              <a:rect l="l" t="t" r="r" b="b"/>
              <a:pathLst>
                <a:path w="897509" h="897509">
                  <a:moveTo>
                    <a:pt x="0" y="167513"/>
                  </a:moveTo>
                  <a:cubicBezTo>
                    <a:pt x="0" y="75057"/>
                    <a:pt x="75057" y="0"/>
                    <a:pt x="167513" y="0"/>
                  </a:cubicBezTo>
                  <a:lnTo>
                    <a:pt x="729996" y="0"/>
                  </a:lnTo>
                  <a:cubicBezTo>
                    <a:pt x="822579" y="0"/>
                    <a:pt x="897509" y="75057"/>
                    <a:pt x="897509" y="167513"/>
                  </a:cubicBezTo>
                  <a:lnTo>
                    <a:pt x="897509" y="729996"/>
                  </a:lnTo>
                  <a:cubicBezTo>
                    <a:pt x="897509" y="822579"/>
                    <a:pt x="822452" y="897509"/>
                    <a:pt x="729996" y="897509"/>
                  </a:cubicBezTo>
                  <a:lnTo>
                    <a:pt x="167513" y="897509"/>
                  </a:lnTo>
                  <a:cubicBezTo>
                    <a:pt x="75057" y="897509"/>
                    <a:pt x="0" y="822452"/>
                    <a:pt x="0" y="729996"/>
                  </a:cubicBezTo>
                  <a:close/>
                </a:path>
              </a:pathLst>
            </a:custGeom>
            <a:solidFill>
              <a:srgbClr val="F4D4F7"/>
            </a:solidFill>
          </p:spPr>
        </p:sp>
        <p:sp>
          <p:nvSpPr>
            <p:cNvPr id="14" name="Freeform 14"/>
            <p:cNvSpPr/>
            <p:nvPr/>
          </p:nvSpPr>
          <p:spPr>
            <a:xfrm>
              <a:off x="0" y="0"/>
              <a:ext cx="910209" cy="910209"/>
            </a:xfrm>
            <a:custGeom>
              <a:avLst/>
              <a:gdLst/>
              <a:ahLst/>
              <a:cxnLst/>
              <a:rect l="l" t="t" r="r" b="b"/>
              <a:pathLst>
                <a:path w="910209" h="910209">
                  <a:moveTo>
                    <a:pt x="0" y="173863"/>
                  </a:moveTo>
                  <a:cubicBezTo>
                    <a:pt x="0" y="77851"/>
                    <a:pt x="77851" y="0"/>
                    <a:pt x="173863" y="0"/>
                  </a:cubicBezTo>
                  <a:lnTo>
                    <a:pt x="736346" y="0"/>
                  </a:lnTo>
                  <a:lnTo>
                    <a:pt x="736346" y="6350"/>
                  </a:lnTo>
                  <a:lnTo>
                    <a:pt x="736346" y="0"/>
                  </a:lnTo>
                  <a:lnTo>
                    <a:pt x="736346" y="6350"/>
                  </a:lnTo>
                  <a:lnTo>
                    <a:pt x="736346" y="0"/>
                  </a:lnTo>
                  <a:cubicBezTo>
                    <a:pt x="832358" y="0"/>
                    <a:pt x="910209" y="77851"/>
                    <a:pt x="910209" y="173863"/>
                  </a:cubicBezTo>
                  <a:lnTo>
                    <a:pt x="910209" y="736346"/>
                  </a:lnTo>
                  <a:lnTo>
                    <a:pt x="903859" y="736346"/>
                  </a:lnTo>
                  <a:lnTo>
                    <a:pt x="910209" y="736346"/>
                  </a:lnTo>
                  <a:cubicBezTo>
                    <a:pt x="910209" y="832358"/>
                    <a:pt x="832358" y="910209"/>
                    <a:pt x="736346" y="910209"/>
                  </a:cubicBezTo>
                  <a:lnTo>
                    <a:pt x="736346" y="903859"/>
                  </a:lnTo>
                  <a:lnTo>
                    <a:pt x="736346" y="910209"/>
                  </a:lnTo>
                  <a:lnTo>
                    <a:pt x="173863" y="910209"/>
                  </a:lnTo>
                  <a:lnTo>
                    <a:pt x="173863" y="903859"/>
                  </a:lnTo>
                  <a:lnTo>
                    <a:pt x="173863" y="910209"/>
                  </a:lnTo>
                  <a:cubicBezTo>
                    <a:pt x="77851" y="910209"/>
                    <a:pt x="0" y="832358"/>
                    <a:pt x="0" y="736346"/>
                  </a:cubicBezTo>
                  <a:lnTo>
                    <a:pt x="0" y="173863"/>
                  </a:lnTo>
                  <a:lnTo>
                    <a:pt x="6350" y="173863"/>
                  </a:lnTo>
                  <a:lnTo>
                    <a:pt x="0" y="173863"/>
                  </a:lnTo>
                  <a:moveTo>
                    <a:pt x="12700" y="173863"/>
                  </a:moveTo>
                  <a:lnTo>
                    <a:pt x="12700" y="736346"/>
                  </a:lnTo>
                  <a:lnTo>
                    <a:pt x="6350" y="736346"/>
                  </a:lnTo>
                  <a:lnTo>
                    <a:pt x="12700" y="736346"/>
                  </a:lnTo>
                  <a:cubicBezTo>
                    <a:pt x="12700" y="825373"/>
                    <a:pt x="84836" y="897509"/>
                    <a:pt x="173863" y="897509"/>
                  </a:cubicBezTo>
                  <a:lnTo>
                    <a:pt x="736346" y="897509"/>
                  </a:lnTo>
                  <a:cubicBezTo>
                    <a:pt x="825373" y="897509"/>
                    <a:pt x="897509" y="825373"/>
                    <a:pt x="897509" y="736346"/>
                  </a:cubicBezTo>
                  <a:lnTo>
                    <a:pt x="897509" y="173863"/>
                  </a:lnTo>
                  <a:lnTo>
                    <a:pt x="903859" y="173863"/>
                  </a:lnTo>
                  <a:lnTo>
                    <a:pt x="897509" y="173863"/>
                  </a:lnTo>
                  <a:cubicBezTo>
                    <a:pt x="897509" y="84836"/>
                    <a:pt x="825373" y="12700"/>
                    <a:pt x="736346" y="12700"/>
                  </a:cubicBezTo>
                  <a:lnTo>
                    <a:pt x="173863" y="12700"/>
                  </a:lnTo>
                  <a:lnTo>
                    <a:pt x="173863" y="6350"/>
                  </a:lnTo>
                  <a:lnTo>
                    <a:pt x="173863" y="12700"/>
                  </a:lnTo>
                  <a:cubicBezTo>
                    <a:pt x="84836" y="12700"/>
                    <a:pt x="12700" y="84836"/>
                    <a:pt x="12700" y="173863"/>
                  </a:cubicBezTo>
                  <a:close/>
                </a:path>
              </a:pathLst>
            </a:custGeom>
            <a:solidFill>
              <a:srgbClr val="DABADD"/>
            </a:solidFill>
          </p:spPr>
        </p:sp>
      </p:grpSp>
      <p:grpSp>
        <p:nvGrpSpPr>
          <p:cNvPr id="15" name="Group 15"/>
          <p:cNvGrpSpPr/>
          <p:nvPr/>
        </p:nvGrpSpPr>
        <p:grpSpPr>
          <a:xfrm>
            <a:off x="8877449" y="4596705"/>
            <a:ext cx="3520231" cy="439936"/>
            <a:chOff x="0" y="0"/>
            <a:chExt cx="4693642" cy="586582"/>
          </a:xfrm>
        </p:grpSpPr>
        <p:sp>
          <p:nvSpPr>
            <p:cNvPr id="16" name="Freeform 16"/>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7" name="TextBox 17"/>
            <p:cNvSpPr txBox="1"/>
            <p:nvPr/>
          </p:nvSpPr>
          <p:spPr>
            <a:xfrm>
              <a:off x="0" y="-9525"/>
              <a:ext cx="4693642" cy="596107"/>
            </a:xfrm>
            <a:prstGeom prst="rect">
              <a:avLst/>
            </a:prstGeom>
          </p:spPr>
          <p:txBody>
            <a:bodyPr lIns="0" tIns="0" rIns="0" bIns="0" rtlCol="0" anchor="t"/>
            <a:lstStyle/>
            <a:p>
              <a:pPr algn="l">
                <a:lnSpc>
                  <a:spcPts val="3437"/>
                </a:lnSpc>
              </a:pPr>
              <a:r>
                <a:rPr lang="en-US" sz="2750" b="1" spc="-55">
                  <a:solidFill>
                    <a:srgbClr val="272525"/>
                  </a:solidFill>
                  <a:latin typeface="Source Serif Pro Bold"/>
                  <a:ea typeface="Source Serif Pro Bold"/>
                  <a:cs typeface="Source Serif Pro Bold"/>
                  <a:sym typeface="Source Serif Pro Bold"/>
                </a:rPr>
                <a:t>Big Data</a:t>
              </a:r>
            </a:p>
          </p:txBody>
        </p:sp>
      </p:grpSp>
      <p:grpSp>
        <p:nvGrpSpPr>
          <p:cNvPr id="18" name="Group 18"/>
          <p:cNvGrpSpPr/>
          <p:nvPr/>
        </p:nvGrpSpPr>
        <p:grpSpPr>
          <a:xfrm>
            <a:off x="8877449" y="5216127"/>
            <a:ext cx="3545979" cy="478780"/>
            <a:chOff x="0" y="0"/>
            <a:chExt cx="4727972" cy="638373"/>
          </a:xfrm>
        </p:grpSpPr>
        <p:sp>
          <p:nvSpPr>
            <p:cNvPr id="19" name="Freeform 19"/>
            <p:cNvSpPr/>
            <p:nvPr/>
          </p:nvSpPr>
          <p:spPr>
            <a:xfrm>
              <a:off x="0" y="0"/>
              <a:ext cx="4727972" cy="638373"/>
            </a:xfrm>
            <a:custGeom>
              <a:avLst/>
              <a:gdLst/>
              <a:ahLst/>
              <a:cxnLst/>
              <a:rect l="l" t="t" r="r" b="b"/>
              <a:pathLst>
                <a:path w="4727972" h="638373">
                  <a:moveTo>
                    <a:pt x="0" y="0"/>
                  </a:moveTo>
                  <a:lnTo>
                    <a:pt x="4727972" y="0"/>
                  </a:lnTo>
                  <a:lnTo>
                    <a:pt x="4727972" y="638373"/>
                  </a:lnTo>
                  <a:lnTo>
                    <a:pt x="0" y="638373"/>
                  </a:lnTo>
                  <a:close/>
                </a:path>
              </a:pathLst>
            </a:custGeom>
            <a:solidFill>
              <a:srgbClr val="000000">
                <a:alpha val="0"/>
              </a:srgbClr>
            </a:solidFill>
          </p:spPr>
        </p:sp>
        <p:sp>
          <p:nvSpPr>
            <p:cNvPr id="20" name="TextBox 20"/>
            <p:cNvSpPr txBox="1"/>
            <p:nvPr/>
          </p:nvSpPr>
          <p:spPr>
            <a:xfrm>
              <a:off x="0" y="-95250"/>
              <a:ext cx="4727972"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Predict market-ready traits.</a:t>
              </a:r>
            </a:p>
          </p:txBody>
        </p:sp>
      </p:grpSp>
      <p:grpSp>
        <p:nvGrpSpPr>
          <p:cNvPr id="21" name="Group 21"/>
          <p:cNvGrpSpPr/>
          <p:nvPr/>
        </p:nvGrpSpPr>
        <p:grpSpPr>
          <a:xfrm>
            <a:off x="12717810" y="4591942"/>
            <a:ext cx="682675" cy="682675"/>
            <a:chOff x="0" y="0"/>
            <a:chExt cx="910233" cy="910233"/>
          </a:xfrm>
        </p:grpSpPr>
        <p:sp>
          <p:nvSpPr>
            <p:cNvPr id="22" name="Freeform 22"/>
            <p:cNvSpPr/>
            <p:nvPr/>
          </p:nvSpPr>
          <p:spPr>
            <a:xfrm>
              <a:off x="6350" y="6350"/>
              <a:ext cx="897509" cy="897509"/>
            </a:xfrm>
            <a:custGeom>
              <a:avLst/>
              <a:gdLst/>
              <a:ahLst/>
              <a:cxnLst/>
              <a:rect l="l" t="t" r="r" b="b"/>
              <a:pathLst>
                <a:path w="897509" h="897509">
                  <a:moveTo>
                    <a:pt x="0" y="167513"/>
                  </a:moveTo>
                  <a:cubicBezTo>
                    <a:pt x="0" y="75057"/>
                    <a:pt x="75057" y="0"/>
                    <a:pt x="167513" y="0"/>
                  </a:cubicBezTo>
                  <a:lnTo>
                    <a:pt x="729996" y="0"/>
                  </a:lnTo>
                  <a:cubicBezTo>
                    <a:pt x="822579" y="0"/>
                    <a:pt x="897509" y="75057"/>
                    <a:pt x="897509" y="167513"/>
                  </a:cubicBezTo>
                  <a:lnTo>
                    <a:pt x="897509" y="729996"/>
                  </a:lnTo>
                  <a:cubicBezTo>
                    <a:pt x="897509" y="822579"/>
                    <a:pt x="822452" y="897509"/>
                    <a:pt x="729996" y="897509"/>
                  </a:cubicBezTo>
                  <a:lnTo>
                    <a:pt x="167513" y="897509"/>
                  </a:lnTo>
                  <a:cubicBezTo>
                    <a:pt x="75057" y="897509"/>
                    <a:pt x="0" y="822452"/>
                    <a:pt x="0" y="729996"/>
                  </a:cubicBezTo>
                  <a:close/>
                </a:path>
              </a:pathLst>
            </a:custGeom>
            <a:solidFill>
              <a:srgbClr val="F4D4F7"/>
            </a:solidFill>
          </p:spPr>
        </p:sp>
        <p:sp>
          <p:nvSpPr>
            <p:cNvPr id="23" name="Freeform 23"/>
            <p:cNvSpPr/>
            <p:nvPr/>
          </p:nvSpPr>
          <p:spPr>
            <a:xfrm>
              <a:off x="0" y="0"/>
              <a:ext cx="910209" cy="910209"/>
            </a:xfrm>
            <a:custGeom>
              <a:avLst/>
              <a:gdLst/>
              <a:ahLst/>
              <a:cxnLst/>
              <a:rect l="l" t="t" r="r" b="b"/>
              <a:pathLst>
                <a:path w="910209" h="910209">
                  <a:moveTo>
                    <a:pt x="0" y="173863"/>
                  </a:moveTo>
                  <a:cubicBezTo>
                    <a:pt x="0" y="77851"/>
                    <a:pt x="77851" y="0"/>
                    <a:pt x="173863" y="0"/>
                  </a:cubicBezTo>
                  <a:lnTo>
                    <a:pt x="736346" y="0"/>
                  </a:lnTo>
                  <a:lnTo>
                    <a:pt x="736346" y="6350"/>
                  </a:lnTo>
                  <a:lnTo>
                    <a:pt x="736346" y="0"/>
                  </a:lnTo>
                  <a:lnTo>
                    <a:pt x="736346" y="6350"/>
                  </a:lnTo>
                  <a:lnTo>
                    <a:pt x="736346" y="0"/>
                  </a:lnTo>
                  <a:cubicBezTo>
                    <a:pt x="832358" y="0"/>
                    <a:pt x="910209" y="77851"/>
                    <a:pt x="910209" y="173863"/>
                  </a:cubicBezTo>
                  <a:lnTo>
                    <a:pt x="910209" y="736346"/>
                  </a:lnTo>
                  <a:lnTo>
                    <a:pt x="903859" y="736346"/>
                  </a:lnTo>
                  <a:lnTo>
                    <a:pt x="910209" y="736346"/>
                  </a:lnTo>
                  <a:cubicBezTo>
                    <a:pt x="910209" y="832358"/>
                    <a:pt x="832358" y="910209"/>
                    <a:pt x="736346" y="910209"/>
                  </a:cubicBezTo>
                  <a:lnTo>
                    <a:pt x="736346" y="903859"/>
                  </a:lnTo>
                  <a:lnTo>
                    <a:pt x="736346" y="910209"/>
                  </a:lnTo>
                  <a:lnTo>
                    <a:pt x="173863" y="910209"/>
                  </a:lnTo>
                  <a:lnTo>
                    <a:pt x="173863" y="903859"/>
                  </a:lnTo>
                  <a:lnTo>
                    <a:pt x="173863" y="910209"/>
                  </a:lnTo>
                  <a:cubicBezTo>
                    <a:pt x="77851" y="910209"/>
                    <a:pt x="0" y="832358"/>
                    <a:pt x="0" y="736346"/>
                  </a:cubicBezTo>
                  <a:lnTo>
                    <a:pt x="0" y="173863"/>
                  </a:lnTo>
                  <a:lnTo>
                    <a:pt x="6350" y="173863"/>
                  </a:lnTo>
                  <a:lnTo>
                    <a:pt x="0" y="173863"/>
                  </a:lnTo>
                  <a:moveTo>
                    <a:pt x="12700" y="173863"/>
                  </a:moveTo>
                  <a:lnTo>
                    <a:pt x="12700" y="736346"/>
                  </a:lnTo>
                  <a:lnTo>
                    <a:pt x="6350" y="736346"/>
                  </a:lnTo>
                  <a:lnTo>
                    <a:pt x="12700" y="736346"/>
                  </a:lnTo>
                  <a:cubicBezTo>
                    <a:pt x="12700" y="825373"/>
                    <a:pt x="84836" y="897509"/>
                    <a:pt x="173863" y="897509"/>
                  </a:cubicBezTo>
                  <a:lnTo>
                    <a:pt x="736346" y="897509"/>
                  </a:lnTo>
                  <a:cubicBezTo>
                    <a:pt x="825373" y="897509"/>
                    <a:pt x="897509" y="825373"/>
                    <a:pt x="897509" y="736346"/>
                  </a:cubicBezTo>
                  <a:lnTo>
                    <a:pt x="897509" y="173863"/>
                  </a:lnTo>
                  <a:lnTo>
                    <a:pt x="903859" y="173863"/>
                  </a:lnTo>
                  <a:lnTo>
                    <a:pt x="897509" y="173863"/>
                  </a:lnTo>
                  <a:cubicBezTo>
                    <a:pt x="897509" y="84836"/>
                    <a:pt x="825373" y="12700"/>
                    <a:pt x="736346" y="12700"/>
                  </a:cubicBezTo>
                  <a:lnTo>
                    <a:pt x="173863" y="12700"/>
                  </a:lnTo>
                  <a:lnTo>
                    <a:pt x="173863" y="6350"/>
                  </a:lnTo>
                  <a:lnTo>
                    <a:pt x="173863" y="12700"/>
                  </a:lnTo>
                  <a:cubicBezTo>
                    <a:pt x="84836" y="12700"/>
                    <a:pt x="12700" y="84836"/>
                    <a:pt x="12700" y="173863"/>
                  </a:cubicBezTo>
                  <a:close/>
                </a:path>
              </a:pathLst>
            </a:custGeom>
            <a:solidFill>
              <a:srgbClr val="DABADD"/>
            </a:solidFill>
          </p:spPr>
        </p:sp>
      </p:grpSp>
      <p:grpSp>
        <p:nvGrpSpPr>
          <p:cNvPr id="24" name="Group 24"/>
          <p:cNvGrpSpPr/>
          <p:nvPr/>
        </p:nvGrpSpPr>
        <p:grpSpPr>
          <a:xfrm>
            <a:off x="13694866" y="4596705"/>
            <a:ext cx="3520231" cy="439936"/>
            <a:chOff x="0" y="0"/>
            <a:chExt cx="4693642" cy="586582"/>
          </a:xfrm>
        </p:grpSpPr>
        <p:sp>
          <p:nvSpPr>
            <p:cNvPr id="25" name="Freeform 25"/>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6" name="TextBox 26"/>
            <p:cNvSpPr txBox="1"/>
            <p:nvPr/>
          </p:nvSpPr>
          <p:spPr>
            <a:xfrm>
              <a:off x="0" y="-9525"/>
              <a:ext cx="4693642" cy="596107"/>
            </a:xfrm>
            <a:prstGeom prst="rect">
              <a:avLst/>
            </a:prstGeom>
          </p:spPr>
          <p:txBody>
            <a:bodyPr lIns="0" tIns="0" rIns="0" bIns="0" rtlCol="0" anchor="t"/>
            <a:lstStyle/>
            <a:p>
              <a:pPr algn="l">
                <a:lnSpc>
                  <a:spcPts val="3437"/>
                </a:lnSpc>
              </a:pPr>
              <a:r>
                <a:rPr lang="en-US" sz="2750" b="1" spc="-55">
                  <a:solidFill>
                    <a:srgbClr val="272525"/>
                  </a:solidFill>
                  <a:latin typeface="Source Serif Pro Bold"/>
                  <a:ea typeface="Source Serif Pro Bold"/>
                  <a:cs typeface="Source Serif Pro Bold"/>
                  <a:sym typeface="Source Serif Pro Bold"/>
                </a:rPr>
                <a:t>KNN Model</a:t>
              </a:r>
            </a:p>
          </p:txBody>
        </p:sp>
      </p:grpSp>
      <p:grpSp>
        <p:nvGrpSpPr>
          <p:cNvPr id="27" name="Group 27"/>
          <p:cNvGrpSpPr/>
          <p:nvPr/>
        </p:nvGrpSpPr>
        <p:grpSpPr>
          <a:xfrm>
            <a:off x="13694866" y="5216127"/>
            <a:ext cx="3545979" cy="478780"/>
            <a:chOff x="0" y="0"/>
            <a:chExt cx="4727972" cy="638373"/>
          </a:xfrm>
        </p:grpSpPr>
        <p:sp>
          <p:nvSpPr>
            <p:cNvPr id="28" name="Freeform 28"/>
            <p:cNvSpPr/>
            <p:nvPr/>
          </p:nvSpPr>
          <p:spPr>
            <a:xfrm>
              <a:off x="0" y="0"/>
              <a:ext cx="4727972" cy="638373"/>
            </a:xfrm>
            <a:custGeom>
              <a:avLst/>
              <a:gdLst/>
              <a:ahLst/>
              <a:cxnLst/>
              <a:rect l="l" t="t" r="r" b="b"/>
              <a:pathLst>
                <a:path w="4727972" h="638373">
                  <a:moveTo>
                    <a:pt x="0" y="0"/>
                  </a:moveTo>
                  <a:lnTo>
                    <a:pt x="4727972" y="0"/>
                  </a:lnTo>
                  <a:lnTo>
                    <a:pt x="4727972" y="638373"/>
                  </a:lnTo>
                  <a:lnTo>
                    <a:pt x="0" y="638373"/>
                  </a:lnTo>
                  <a:close/>
                </a:path>
              </a:pathLst>
            </a:custGeom>
            <a:solidFill>
              <a:srgbClr val="000000">
                <a:alpha val="0"/>
              </a:srgbClr>
            </a:solidFill>
          </p:spPr>
        </p:sp>
        <p:sp>
          <p:nvSpPr>
            <p:cNvPr id="29" name="TextBox 29"/>
            <p:cNvSpPr txBox="1"/>
            <p:nvPr/>
          </p:nvSpPr>
          <p:spPr>
            <a:xfrm>
              <a:off x="0" y="-95250"/>
              <a:ext cx="4727972"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Reinforces genre accuracy.</a:t>
              </a:r>
            </a:p>
          </p:txBody>
        </p:sp>
      </p:grpSp>
      <p:grpSp>
        <p:nvGrpSpPr>
          <p:cNvPr id="30" name="Group 30"/>
          <p:cNvGrpSpPr/>
          <p:nvPr/>
        </p:nvGrpSpPr>
        <p:grpSpPr>
          <a:xfrm>
            <a:off x="7900392" y="6325791"/>
            <a:ext cx="682675" cy="682675"/>
            <a:chOff x="0" y="0"/>
            <a:chExt cx="910233" cy="910233"/>
          </a:xfrm>
        </p:grpSpPr>
        <p:sp>
          <p:nvSpPr>
            <p:cNvPr id="31" name="Freeform 31"/>
            <p:cNvSpPr/>
            <p:nvPr/>
          </p:nvSpPr>
          <p:spPr>
            <a:xfrm>
              <a:off x="6350" y="6350"/>
              <a:ext cx="897509" cy="897509"/>
            </a:xfrm>
            <a:custGeom>
              <a:avLst/>
              <a:gdLst/>
              <a:ahLst/>
              <a:cxnLst/>
              <a:rect l="l" t="t" r="r" b="b"/>
              <a:pathLst>
                <a:path w="897509" h="897509">
                  <a:moveTo>
                    <a:pt x="0" y="167513"/>
                  </a:moveTo>
                  <a:cubicBezTo>
                    <a:pt x="0" y="75057"/>
                    <a:pt x="75057" y="0"/>
                    <a:pt x="167513" y="0"/>
                  </a:cubicBezTo>
                  <a:lnTo>
                    <a:pt x="729996" y="0"/>
                  </a:lnTo>
                  <a:cubicBezTo>
                    <a:pt x="822579" y="0"/>
                    <a:pt x="897509" y="75057"/>
                    <a:pt x="897509" y="167513"/>
                  </a:cubicBezTo>
                  <a:lnTo>
                    <a:pt x="897509" y="729996"/>
                  </a:lnTo>
                  <a:cubicBezTo>
                    <a:pt x="897509" y="822579"/>
                    <a:pt x="822452" y="897509"/>
                    <a:pt x="729996" y="897509"/>
                  </a:cubicBezTo>
                  <a:lnTo>
                    <a:pt x="167513" y="897509"/>
                  </a:lnTo>
                  <a:cubicBezTo>
                    <a:pt x="75057" y="897509"/>
                    <a:pt x="0" y="822452"/>
                    <a:pt x="0" y="729996"/>
                  </a:cubicBezTo>
                  <a:close/>
                </a:path>
              </a:pathLst>
            </a:custGeom>
            <a:solidFill>
              <a:srgbClr val="F4D4F7"/>
            </a:solidFill>
          </p:spPr>
        </p:sp>
        <p:sp>
          <p:nvSpPr>
            <p:cNvPr id="32" name="Freeform 32"/>
            <p:cNvSpPr/>
            <p:nvPr/>
          </p:nvSpPr>
          <p:spPr>
            <a:xfrm>
              <a:off x="0" y="0"/>
              <a:ext cx="910209" cy="910209"/>
            </a:xfrm>
            <a:custGeom>
              <a:avLst/>
              <a:gdLst/>
              <a:ahLst/>
              <a:cxnLst/>
              <a:rect l="l" t="t" r="r" b="b"/>
              <a:pathLst>
                <a:path w="910209" h="910209">
                  <a:moveTo>
                    <a:pt x="0" y="173863"/>
                  </a:moveTo>
                  <a:cubicBezTo>
                    <a:pt x="0" y="77851"/>
                    <a:pt x="77851" y="0"/>
                    <a:pt x="173863" y="0"/>
                  </a:cubicBezTo>
                  <a:lnTo>
                    <a:pt x="736346" y="0"/>
                  </a:lnTo>
                  <a:lnTo>
                    <a:pt x="736346" y="6350"/>
                  </a:lnTo>
                  <a:lnTo>
                    <a:pt x="736346" y="0"/>
                  </a:lnTo>
                  <a:lnTo>
                    <a:pt x="736346" y="6350"/>
                  </a:lnTo>
                  <a:lnTo>
                    <a:pt x="736346" y="0"/>
                  </a:lnTo>
                  <a:cubicBezTo>
                    <a:pt x="832358" y="0"/>
                    <a:pt x="910209" y="77851"/>
                    <a:pt x="910209" y="173863"/>
                  </a:cubicBezTo>
                  <a:lnTo>
                    <a:pt x="910209" y="736346"/>
                  </a:lnTo>
                  <a:lnTo>
                    <a:pt x="903859" y="736346"/>
                  </a:lnTo>
                  <a:lnTo>
                    <a:pt x="910209" y="736346"/>
                  </a:lnTo>
                  <a:cubicBezTo>
                    <a:pt x="910209" y="832358"/>
                    <a:pt x="832358" y="910209"/>
                    <a:pt x="736346" y="910209"/>
                  </a:cubicBezTo>
                  <a:lnTo>
                    <a:pt x="736346" y="903859"/>
                  </a:lnTo>
                  <a:lnTo>
                    <a:pt x="736346" y="910209"/>
                  </a:lnTo>
                  <a:lnTo>
                    <a:pt x="173863" y="910209"/>
                  </a:lnTo>
                  <a:lnTo>
                    <a:pt x="173863" y="903859"/>
                  </a:lnTo>
                  <a:lnTo>
                    <a:pt x="173863" y="910209"/>
                  </a:lnTo>
                  <a:cubicBezTo>
                    <a:pt x="77851" y="910209"/>
                    <a:pt x="0" y="832358"/>
                    <a:pt x="0" y="736346"/>
                  </a:cubicBezTo>
                  <a:lnTo>
                    <a:pt x="0" y="173863"/>
                  </a:lnTo>
                  <a:lnTo>
                    <a:pt x="6350" y="173863"/>
                  </a:lnTo>
                  <a:lnTo>
                    <a:pt x="0" y="173863"/>
                  </a:lnTo>
                  <a:moveTo>
                    <a:pt x="12700" y="173863"/>
                  </a:moveTo>
                  <a:lnTo>
                    <a:pt x="12700" y="736346"/>
                  </a:lnTo>
                  <a:lnTo>
                    <a:pt x="6350" y="736346"/>
                  </a:lnTo>
                  <a:lnTo>
                    <a:pt x="12700" y="736346"/>
                  </a:lnTo>
                  <a:cubicBezTo>
                    <a:pt x="12700" y="825373"/>
                    <a:pt x="84836" y="897509"/>
                    <a:pt x="173863" y="897509"/>
                  </a:cubicBezTo>
                  <a:lnTo>
                    <a:pt x="736346" y="897509"/>
                  </a:lnTo>
                  <a:cubicBezTo>
                    <a:pt x="825373" y="897509"/>
                    <a:pt x="897509" y="825373"/>
                    <a:pt x="897509" y="736346"/>
                  </a:cubicBezTo>
                  <a:lnTo>
                    <a:pt x="897509" y="173863"/>
                  </a:lnTo>
                  <a:lnTo>
                    <a:pt x="903859" y="173863"/>
                  </a:lnTo>
                  <a:lnTo>
                    <a:pt x="897509" y="173863"/>
                  </a:lnTo>
                  <a:cubicBezTo>
                    <a:pt x="897509" y="84836"/>
                    <a:pt x="825373" y="12700"/>
                    <a:pt x="736346" y="12700"/>
                  </a:cubicBezTo>
                  <a:lnTo>
                    <a:pt x="173863" y="12700"/>
                  </a:lnTo>
                  <a:lnTo>
                    <a:pt x="173863" y="6350"/>
                  </a:lnTo>
                  <a:lnTo>
                    <a:pt x="173863" y="12700"/>
                  </a:lnTo>
                  <a:cubicBezTo>
                    <a:pt x="84836" y="12700"/>
                    <a:pt x="12700" y="84836"/>
                    <a:pt x="12700" y="173863"/>
                  </a:cubicBezTo>
                  <a:close/>
                </a:path>
              </a:pathLst>
            </a:custGeom>
            <a:solidFill>
              <a:srgbClr val="DABADD"/>
            </a:solidFill>
          </p:spPr>
        </p:sp>
      </p:grpSp>
      <p:grpSp>
        <p:nvGrpSpPr>
          <p:cNvPr id="33" name="Group 33"/>
          <p:cNvGrpSpPr/>
          <p:nvPr/>
        </p:nvGrpSpPr>
        <p:grpSpPr>
          <a:xfrm>
            <a:off x="8877449" y="6330554"/>
            <a:ext cx="3520231" cy="439936"/>
            <a:chOff x="0" y="0"/>
            <a:chExt cx="4693642" cy="586582"/>
          </a:xfrm>
        </p:grpSpPr>
        <p:sp>
          <p:nvSpPr>
            <p:cNvPr id="34" name="Freeform 34"/>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35" name="TextBox 35"/>
            <p:cNvSpPr txBox="1"/>
            <p:nvPr/>
          </p:nvSpPr>
          <p:spPr>
            <a:xfrm>
              <a:off x="0" y="-9525"/>
              <a:ext cx="4693642" cy="596107"/>
            </a:xfrm>
            <a:prstGeom prst="rect">
              <a:avLst/>
            </a:prstGeom>
          </p:spPr>
          <p:txBody>
            <a:bodyPr lIns="0" tIns="0" rIns="0" bIns="0" rtlCol="0" anchor="t"/>
            <a:lstStyle/>
            <a:p>
              <a:pPr algn="l">
                <a:lnSpc>
                  <a:spcPts val="3437"/>
                </a:lnSpc>
              </a:pPr>
              <a:r>
                <a:rPr lang="en-US" sz="2750" b="1" spc="-55">
                  <a:solidFill>
                    <a:srgbClr val="272525"/>
                  </a:solidFill>
                  <a:latin typeface="Source Serif Pro Bold"/>
                  <a:ea typeface="Source Serif Pro Bold"/>
                  <a:cs typeface="Source Serif Pro Bold"/>
                  <a:sym typeface="Source Serif Pro Bold"/>
                </a:rPr>
                <a:t>Pop Music</a:t>
              </a:r>
            </a:p>
          </p:txBody>
        </p:sp>
      </p:grpSp>
      <p:grpSp>
        <p:nvGrpSpPr>
          <p:cNvPr id="36" name="Group 36"/>
          <p:cNvGrpSpPr/>
          <p:nvPr/>
        </p:nvGrpSpPr>
        <p:grpSpPr>
          <a:xfrm>
            <a:off x="8877449" y="6949976"/>
            <a:ext cx="8363396" cy="478780"/>
            <a:chOff x="0" y="0"/>
            <a:chExt cx="11151195" cy="638373"/>
          </a:xfrm>
        </p:grpSpPr>
        <p:sp>
          <p:nvSpPr>
            <p:cNvPr id="37" name="Freeform 37"/>
            <p:cNvSpPr/>
            <p:nvPr/>
          </p:nvSpPr>
          <p:spPr>
            <a:xfrm>
              <a:off x="0" y="0"/>
              <a:ext cx="11151195" cy="638373"/>
            </a:xfrm>
            <a:custGeom>
              <a:avLst/>
              <a:gdLst/>
              <a:ahLst/>
              <a:cxnLst/>
              <a:rect l="l" t="t" r="r" b="b"/>
              <a:pathLst>
                <a:path w="11151195" h="638373">
                  <a:moveTo>
                    <a:pt x="0" y="0"/>
                  </a:moveTo>
                  <a:lnTo>
                    <a:pt x="11151195" y="0"/>
                  </a:lnTo>
                  <a:lnTo>
                    <a:pt x="11151195" y="638373"/>
                  </a:lnTo>
                  <a:lnTo>
                    <a:pt x="0" y="638373"/>
                  </a:lnTo>
                  <a:close/>
                </a:path>
              </a:pathLst>
            </a:custGeom>
            <a:solidFill>
              <a:srgbClr val="000000">
                <a:alpha val="0"/>
              </a:srgbClr>
            </a:solidFill>
          </p:spPr>
        </p:sp>
        <p:sp>
          <p:nvSpPr>
            <p:cNvPr id="38" name="TextBox 38"/>
            <p:cNvSpPr txBox="1"/>
            <p:nvPr/>
          </p:nvSpPr>
          <p:spPr>
            <a:xfrm>
              <a:off x="0" y="-95250"/>
              <a:ext cx="1115119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Upbeat, energetic vibes.</a:t>
              </a:r>
            </a:p>
          </p:txBody>
        </p:sp>
      </p:grpSp>
      <p:grpSp>
        <p:nvGrpSpPr>
          <p:cNvPr id="39" name="Group 39"/>
          <p:cNvGrpSpPr/>
          <p:nvPr/>
        </p:nvGrpSpPr>
        <p:grpSpPr>
          <a:xfrm>
            <a:off x="7905155" y="7765256"/>
            <a:ext cx="9335691" cy="478780"/>
            <a:chOff x="0" y="0"/>
            <a:chExt cx="12447588" cy="638373"/>
          </a:xfrm>
        </p:grpSpPr>
        <p:sp>
          <p:nvSpPr>
            <p:cNvPr id="40" name="Freeform 40"/>
            <p:cNvSpPr/>
            <p:nvPr/>
          </p:nvSpPr>
          <p:spPr>
            <a:xfrm>
              <a:off x="0" y="0"/>
              <a:ext cx="12447588" cy="638373"/>
            </a:xfrm>
            <a:custGeom>
              <a:avLst/>
              <a:gdLst/>
              <a:ahLst/>
              <a:cxnLst/>
              <a:rect l="l" t="t" r="r" b="b"/>
              <a:pathLst>
                <a:path w="12447588" h="638373">
                  <a:moveTo>
                    <a:pt x="0" y="0"/>
                  </a:moveTo>
                  <a:lnTo>
                    <a:pt x="12447588" y="0"/>
                  </a:lnTo>
                  <a:lnTo>
                    <a:pt x="12447588" y="638373"/>
                  </a:lnTo>
                  <a:lnTo>
                    <a:pt x="0" y="638373"/>
                  </a:lnTo>
                  <a:close/>
                </a:path>
              </a:pathLst>
            </a:custGeom>
            <a:solidFill>
              <a:srgbClr val="000000">
                <a:alpha val="0"/>
              </a:srgbClr>
            </a:solidFill>
          </p:spPr>
        </p:sp>
        <p:sp>
          <p:nvSpPr>
            <p:cNvPr id="41" name="TextBox 41"/>
            <p:cNvSpPr txBox="1"/>
            <p:nvPr/>
          </p:nvSpPr>
          <p:spPr>
            <a:xfrm>
              <a:off x="0" y="-95250"/>
              <a:ext cx="12447588"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Data Science helps bridge creativity and strategy in music.</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sp>
        <p:nvSpPr>
          <p:cNvPr id="5" name="Freeform 5" descr="preencoded.png">
            <a:hlinkClick r:id="rId4"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5"/>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6"/>
            <a:stretch>
              <a:fillRect/>
            </a:stretch>
          </a:blipFill>
        </p:spPr>
      </p:sp>
      <p:grpSp>
        <p:nvGrpSpPr>
          <p:cNvPr id="7" name="Group 7"/>
          <p:cNvGrpSpPr/>
          <p:nvPr/>
        </p:nvGrpSpPr>
        <p:grpSpPr>
          <a:xfrm>
            <a:off x="1047155" y="1919882"/>
            <a:ext cx="7040612" cy="880021"/>
            <a:chOff x="0" y="0"/>
            <a:chExt cx="9387483" cy="1173362"/>
          </a:xfrm>
        </p:grpSpPr>
        <p:sp>
          <p:nvSpPr>
            <p:cNvPr id="8" name="Freeform 8"/>
            <p:cNvSpPr/>
            <p:nvPr/>
          </p:nvSpPr>
          <p:spPr>
            <a:xfrm>
              <a:off x="0" y="0"/>
              <a:ext cx="9387484" cy="1173362"/>
            </a:xfrm>
            <a:custGeom>
              <a:avLst/>
              <a:gdLst/>
              <a:ahLst/>
              <a:cxnLst/>
              <a:rect l="l" t="t" r="r" b="b"/>
              <a:pathLst>
                <a:path w="9387484" h="1173362">
                  <a:moveTo>
                    <a:pt x="0" y="0"/>
                  </a:moveTo>
                  <a:lnTo>
                    <a:pt x="9387484" y="0"/>
                  </a:lnTo>
                  <a:lnTo>
                    <a:pt x="9387484" y="1173362"/>
                  </a:lnTo>
                  <a:lnTo>
                    <a:pt x="0" y="1173362"/>
                  </a:lnTo>
                  <a:close/>
                </a:path>
              </a:pathLst>
            </a:custGeom>
            <a:solidFill>
              <a:srgbClr val="000000">
                <a:alpha val="0"/>
              </a:srgbClr>
            </a:solidFill>
          </p:spPr>
        </p:sp>
        <p:sp>
          <p:nvSpPr>
            <p:cNvPr id="9" name="TextBox 9"/>
            <p:cNvSpPr txBox="1"/>
            <p:nvPr/>
          </p:nvSpPr>
          <p:spPr>
            <a:xfrm>
              <a:off x="0" y="-19050"/>
              <a:ext cx="9387483" cy="1192412"/>
            </a:xfrm>
            <a:prstGeom prst="rect">
              <a:avLst/>
            </a:prstGeom>
          </p:spPr>
          <p:txBody>
            <a:bodyPr lIns="0" tIns="0" rIns="0" bIns="0" rtlCol="0" anchor="t"/>
            <a:lstStyle/>
            <a:p>
              <a:pPr algn="l">
                <a:lnSpc>
                  <a:spcPts val="6875"/>
                </a:lnSpc>
              </a:pPr>
              <a:r>
                <a:rPr lang="en-US" sz="5500" b="1" spc="-111">
                  <a:solidFill>
                    <a:srgbClr val="D73AD7"/>
                  </a:solidFill>
                  <a:latin typeface="Source Serif Pro Bold"/>
                  <a:ea typeface="Source Serif Pro Bold"/>
                  <a:cs typeface="Source Serif Pro Bold"/>
                  <a:sym typeface="Source Serif Pro Bold"/>
                </a:rPr>
                <a:t>Traits of a Hit Song</a:t>
              </a:r>
            </a:p>
          </p:txBody>
        </p:sp>
      </p:grpSp>
      <p:grpSp>
        <p:nvGrpSpPr>
          <p:cNvPr id="10" name="Group 10"/>
          <p:cNvGrpSpPr/>
          <p:nvPr/>
        </p:nvGrpSpPr>
        <p:grpSpPr>
          <a:xfrm>
            <a:off x="1042392" y="3243857"/>
            <a:ext cx="9345216" cy="4312592"/>
            <a:chOff x="0" y="0"/>
            <a:chExt cx="12460288" cy="5750123"/>
          </a:xfrm>
        </p:grpSpPr>
        <p:sp>
          <p:nvSpPr>
            <p:cNvPr id="11" name="Freeform 11"/>
            <p:cNvSpPr/>
            <p:nvPr/>
          </p:nvSpPr>
          <p:spPr>
            <a:xfrm>
              <a:off x="0" y="0"/>
              <a:ext cx="12460224" cy="5750179"/>
            </a:xfrm>
            <a:custGeom>
              <a:avLst/>
              <a:gdLst/>
              <a:ahLst/>
              <a:cxnLst/>
              <a:rect l="l" t="t" r="r" b="b"/>
              <a:pathLst>
                <a:path w="12460224" h="5750179">
                  <a:moveTo>
                    <a:pt x="0" y="173990"/>
                  </a:moveTo>
                  <a:cubicBezTo>
                    <a:pt x="0" y="77851"/>
                    <a:pt x="77978" y="0"/>
                    <a:pt x="174117" y="0"/>
                  </a:cubicBezTo>
                  <a:lnTo>
                    <a:pt x="12286107" y="0"/>
                  </a:lnTo>
                  <a:lnTo>
                    <a:pt x="12286107" y="6350"/>
                  </a:lnTo>
                  <a:lnTo>
                    <a:pt x="12286107" y="0"/>
                  </a:lnTo>
                  <a:cubicBezTo>
                    <a:pt x="12382247" y="0"/>
                    <a:pt x="12460224" y="77851"/>
                    <a:pt x="12460224" y="173990"/>
                  </a:cubicBezTo>
                  <a:lnTo>
                    <a:pt x="12453874" y="173990"/>
                  </a:lnTo>
                  <a:lnTo>
                    <a:pt x="12460224" y="173990"/>
                  </a:lnTo>
                  <a:lnTo>
                    <a:pt x="12460224" y="5576189"/>
                  </a:lnTo>
                  <a:lnTo>
                    <a:pt x="12453874" y="5576189"/>
                  </a:lnTo>
                  <a:lnTo>
                    <a:pt x="12460224" y="5576189"/>
                  </a:lnTo>
                  <a:cubicBezTo>
                    <a:pt x="12460224" y="5672201"/>
                    <a:pt x="12382247" y="5750179"/>
                    <a:pt x="12286107" y="5750179"/>
                  </a:cubicBezTo>
                  <a:lnTo>
                    <a:pt x="12286107" y="5743829"/>
                  </a:lnTo>
                  <a:lnTo>
                    <a:pt x="12286107" y="5750179"/>
                  </a:lnTo>
                  <a:lnTo>
                    <a:pt x="174117" y="5750179"/>
                  </a:lnTo>
                  <a:lnTo>
                    <a:pt x="174117" y="5743829"/>
                  </a:lnTo>
                  <a:lnTo>
                    <a:pt x="174117" y="5750179"/>
                  </a:lnTo>
                  <a:cubicBezTo>
                    <a:pt x="77978" y="5750179"/>
                    <a:pt x="0" y="5672201"/>
                    <a:pt x="0" y="5576189"/>
                  </a:cubicBezTo>
                  <a:lnTo>
                    <a:pt x="0" y="173990"/>
                  </a:lnTo>
                  <a:lnTo>
                    <a:pt x="6350" y="173990"/>
                  </a:lnTo>
                  <a:lnTo>
                    <a:pt x="0" y="173990"/>
                  </a:lnTo>
                  <a:moveTo>
                    <a:pt x="12700" y="173990"/>
                  </a:moveTo>
                  <a:lnTo>
                    <a:pt x="12700" y="5576189"/>
                  </a:lnTo>
                  <a:lnTo>
                    <a:pt x="6350" y="5576189"/>
                  </a:lnTo>
                  <a:lnTo>
                    <a:pt x="12700" y="5576189"/>
                  </a:lnTo>
                  <a:cubicBezTo>
                    <a:pt x="12700" y="5665216"/>
                    <a:pt x="84963" y="5737479"/>
                    <a:pt x="174117" y="5737479"/>
                  </a:cubicBezTo>
                  <a:lnTo>
                    <a:pt x="12286107" y="5737479"/>
                  </a:lnTo>
                  <a:cubicBezTo>
                    <a:pt x="12375261" y="5737479"/>
                    <a:pt x="12447524" y="5665343"/>
                    <a:pt x="12447524" y="5576189"/>
                  </a:cubicBezTo>
                  <a:lnTo>
                    <a:pt x="12447524" y="173990"/>
                  </a:lnTo>
                  <a:cubicBezTo>
                    <a:pt x="12447524" y="84963"/>
                    <a:pt x="12375261" y="12700"/>
                    <a:pt x="12286107" y="12700"/>
                  </a:cubicBezTo>
                  <a:lnTo>
                    <a:pt x="174117" y="12700"/>
                  </a:lnTo>
                  <a:lnTo>
                    <a:pt x="174117" y="6350"/>
                  </a:lnTo>
                  <a:lnTo>
                    <a:pt x="174117" y="12700"/>
                  </a:lnTo>
                  <a:cubicBezTo>
                    <a:pt x="84963" y="12700"/>
                    <a:pt x="12700" y="84836"/>
                    <a:pt x="12700" y="173990"/>
                  </a:cubicBezTo>
                  <a:close/>
                </a:path>
              </a:pathLst>
            </a:custGeom>
            <a:solidFill>
              <a:srgbClr val="000000">
                <a:alpha val="392"/>
              </a:srgbClr>
            </a:solidFill>
          </p:spPr>
        </p:sp>
      </p:grpSp>
      <p:grpSp>
        <p:nvGrpSpPr>
          <p:cNvPr id="12" name="Group 12"/>
          <p:cNvGrpSpPr/>
          <p:nvPr/>
        </p:nvGrpSpPr>
        <p:grpSpPr>
          <a:xfrm>
            <a:off x="1056680" y="3258145"/>
            <a:ext cx="9316640" cy="856804"/>
            <a:chOff x="0" y="0"/>
            <a:chExt cx="12422187" cy="1142405"/>
          </a:xfrm>
        </p:grpSpPr>
        <p:sp>
          <p:nvSpPr>
            <p:cNvPr id="13" name="Freeform 13"/>
            <p:cNvSpPr/>
            <p:nvPr/>
          </p:nvSpPr>
          <p:spPr>
            <a:xfrm>
              <a:off x="0" y="0"/>
              <a:ext cx="12422124" cy="1142365"/>
            </a:xfrm>
            <a:custGeom>
              <a:avLst/>
              <a:gdLst/>
              <a:ahLst/>
              <a:cxnLst/>
              <a:rect l="l" t="t" r="r" b="b"/>
              <a:pathLst>
                <a:path w="12422124" h="1142365">
                  <a:moveTo>
                    <a:pt x="0" y="0"/>
                  </a:moveTo>
                  <a:lnTo>
                    <a:pt x="12422124" y="0"/>
                  </a:lnTo>
                  <a:lnTo>
                    <a:pt x="12422124" y="1142365"/>
                  </a:lnTo>
                  <a:lnTo>
                    <a:pt x="0" y="1142365"/>
                  </a:lnTo>
                  <a:close/>
                </a:path>
              </a:pathLst>
            </a:custGeom>
            <a:solidFill>
              <a:srgbClr val="FFFFFF">
                <a:alpha val="0"/>
              </a:srgbClr>
            </a:solidFill>
          </p:spPr>
        </p:sp>
      </p:grpSp>
      <p:grpSp>
        <p:nvGrpSpPr>
          <p:cNvPr id="14" name="Group 14"/>
          <p:cNvGrpSpPr/>
          <p:nvPr/>
        </p:nvGrpSpPr>
        <p:grpSpPr>
          <a:xfrm>
            <a:off x="1355824" y="3447157"/>
            <a:ext cx="4055269" cy="478780"/>
            <a:chOff x="0" y="0"/>
            <a:chExt cx="5407025" cy="638373"/>
          </a:xfrm>
        </p:grpSpPr>
        <p:sp>
          <p:nvSpPr>
            <p:cNvPr id="15" name="Freeform 15"/>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16" name="TextBox 16"/>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Characteristic</a:t>
              </a:r>
            </a:p>
          </p:txBody>
        </p:sp>
      </p:grpSp>
      <p:grpSp>
        <p:nvGrpSpPr>
          <p:cNvPr id="17" name="Group 17"/>
          <p:cNvGrpSpPr/>
          <p:nvPr/>
        </p:nvGrpSpPr>
        <p:grpSpPr>
          <a:xfrm>
            <a:off x="6018908" y="3447157"/>
            <a:ext cx="4055269" cy="478780"/>
            <a:chOff x="0" y="0"/>
            <a:chExt cx="5407025" cy="638373"/>
          </a:xfrm>
        </p:grpSpPr>
        <p:sp>
          <p:nvSpPr>
            <p:cNvPr id="18" name="Freeform 18"/>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19" name="TextBox 19"/>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Recommended Value</a:t>
              </a:r>
            </a:p>
          </p:txBody>
        </p:sp>
      </p:grpSp>
      <p:grpSp>
        <p:nvGrpSpPr>
          <p:cNvPr id="20" name="Group 20"/>
          <p:cNvGrpSpPr/>
          <p:nvPr/>
        </p:nvGrpSpPr>
        <p:grpSpPr>
          <a:xfrm>
            <a:off x="1056680" y="4114949"/>
            <a:ext cx="9316640" cy="856804"/>
            <a:chOff x="0" y="0"/>
            <a:chExt cx="12422187" cy="1142405"/>
          </a:xfrm>
        </p:grpSpPr>
        <p:sp>
          <p:nvSpPr>
            <p:cNvPr id="21" name="Freeform 21"/>
            <p:cNvSpPr/>
            <p:nvPr/>
          </p:nvSpPr>
          <p:spPr>
            <a:xfrm>
              <a:off x="0" y="0"/>
              <a:ext cx="12422124" cy="1142365"/>
            </a:xfrm>
            <a:custGeom>
              <a:avLst/>
              <a:gdLst/>
              <a:ahLst/>
              <a:cxnLst/>
              <a:rect l="l" t="t" r="r" b="b"/>
              <a:pathLst>
                <a:path w="12422124" h="1142365">
                  <a:moveTo>
                    <a:pt x="0" y="0"/>
                  </a:moveTo>
                  <a:lnTo>
                    <a:pt x="12422124" y="0"/>
                  </a:lnTo>
                  <a:lnTo>
                    <a:pt x="12422124" y="1142365"/>
                  </a:lnTo>
                  <a:lnTo>
                    <a:pt x="0" y="1142365"/>
                  </a:lnTo>
                  <a:close/>
                </a:path>
              </a:pathLst>
            </a:custGeom>
            <a:solidFill>
              <a:srgbClr val="000000">
                <a:alpha val="0"/>
              </a:srgbClr>
            </a:solidFill>
          </p:spPr>
        </p:sp>
      </p:grpSp>
      <p:grpSp>
        <p:nvGrpSpPr>
          <p:cNvPr id="22" name="Group 22"/>
          <p:cNvGrpSpPr/>
          <p:nvPr/>
        </p:nvGrpSpPr>
        <p:grpSpPr>
          <a:xfrm>
            <a:off x="1355824" y="4303960"/>
            <a:ext cx="4055269" cy="478780"/>
            <a:chOff x="0" y="0"/>
            <a:chExt cx="5407025" cy="638373"/>
          </a:xfrm>
        </p:grpSpPr>
        <p:sp>
          <p:nvSpPr>
            <p:cNvPr id="23" name="Freeform 23"/>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24" name="TextBox 24"/>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BPM</a:t>
              </a:r>
            </a:p>
          </p:txBody>
        </p:sp>
      </p:grpSp>
      <p:grpSp>
        <p:nvGrpSpPr>
          <p:cNvPr id="25" name="Group 25"/>
          <p:cNvGrpSpPr/>
          <p:nvPr/>
        </p:nvGrpSpPr>
        <p:grpSpPr>
          <a:xfrm>
            <a:off x="6018908" y="4303960"/>
            <a:ext cx="4055269" cy="478780"/>
            <a:chOff x="0" y="0"/>
            <a:chExt cx="5407025" cy="638373"/>
          </a:xfrm>
        </p:grpSpPr>
        <p:sp>
          <p:nvSpPr>
            <p:cNvPr id="26" name="Freeform 26"/>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27" name="TextBox 27"/>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118</a:t>
              </a:r>
            </a:p>
          </p:txBody>
        </p:sp>
      </p:grpSp>
      <p:grpSp>
        <p:nvGrpSpPr>
          <p:cNvPr id="28" name="Group 28"/>
          <p:cNvGrpSpPr/>
          <p:nvPr/>
        </p:nvGrpSpPr>
        <p:grpSpPr>
          <a:xfrm>
            <a:off x="1056680" y="4971752"/>
            <a:ext cx="9316640" cy="856804"/>
            <a:chOff x="0" y="0"/>
            <a:chExt cx="12422187" cy="1142405"/>
          </a:xfrm>
        </p:grpSpPr>
        <p:sp>
          <p:nvSpPr>
            <p:cNvPr id="29" name="Freeform 29"/>
            <p:cNvSpPr/>
            <p:nvPr/>
          </p:nvSpPr>
          <p:spPr>
            <a:xfrm>
              <a:off x="0" y="0"/>
              <a:ext cx="12422124" cy="1142365"/>
            </a:xfrm>
            <a:custGeom>
              <a:avLst/>
              <a:gdLst/>
              <a:ahLst/>
              <a:cxnLst/>
              <a:rect l="l" t="t" r="r" b="b"/>
              <a:pathLst>
                <a:path w="12422124" h="1142365">
                  <a:moveTo>
                    <a:pt x="0" y="0"/>
                  </a:moveTo>
                  <a:lnTo>
                    <a:pt x="12422124" y="0"/>
                  </a:lnTo>
                  <a:lnTo>
                    <a:pt x="12422124" y="1142365"/>
                  </a:lnTo>
                  <a:lnTo>
                    <a:pt x="0" y="1142365"/>
                  </a:lnTo>
                  <a:close/>
                </a:path>
              </a:pathLst>
            </a:custGeom>
            <a:solidFill>
              <a:srgbClr val="FFFFFF">
                <a:alpha val="0"/>
              </a:srgbClr>
            </a:solidFill>
          </p:spPr>
        </p:sp>
      </p:grpSp>
      <p:grpSp>
        <p:nvGrpSpPr>
          <p:cNvPr id="30" name="Group 30"/>
          <p:cNvGrpSpPr/>
          <p:nvPr/>
        </p:nvGrpSpPr>
        <p:grpSpPr>
          <a:xfrm>
            <a:off x="1355824" y="5160764"/>
            <a:ext cx="4055269" cy="478780"/>
            <a:chOff x="0" y="0"/>
            <a:chExt cx="5407025" cy="638373"/>
          </a:xfrm>
        </p:grpSpPr>
        <p:sp>
          <p:nvSpPr>
            <p:cNvPr id="31" name="Freeform 31"/>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32" name="TextBox 32"/>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Energy</a:t>
              </a:r>
            </a:p>
          </p:txBody>
        </p:sp>
      </p:grpSp>
      <p:grpSp>
        <p:nvGrpSpPr>
          <p:cNvPr id="33" name="Group 33"/>
          <p:cNvGrpSpPr/>
          <p:nvPr/>
        </p:nvGrpSpPr>
        <p:grpSpPr>
          <a:xfrm>
            <a:off x="6018908" y="5160764"/>
            <a:ext cx="4055269" cy="478780"/>
            <a:chOff x="0" y="0"/>
            <a:chExt cx="5407025" cy="638373"/>
          </a:xfrm>
        </p:grpSpPr>
        <p:sp>
          <p:nvSpPr>
            <p:cNvPr id="34" name="Freeform 34"/>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35" name="TextBox 35"/>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70</a:t>
              </a:r>
            </a:p>
          </p:txBody>
        </p:sp>
      </p:grpSp>
      <p:grpSp>
        <p:nvGrpSpPr>
          <p:cNvPr id="36" name="Group 36"/>
          <p:cNvGrpSpPr/>
          <p:nvPr/>
        </p:nvGrpSpPr>
        <p:grpSpPr>
          <a:xfrm>
            <a:off x="1056680" y="5828556"/>
            <a:ext cx="9316640" cy="856804"/>
            <a:chOff x="0" y="0"/>
            <a:chExt cx="12422187" cy="1142405"/>
          </a:xfrm>
        </p:grpSpPr>
        <p:sp>
          <p:nvSpPr>
            <p:cNvPr id="37" name="Freeform 37"/>
            <p:cNvSpPr/>
            <p:nvPr/>
          </p:nvSpPr>
          <p:spPr>
            <a:xfrm>
              <a:off x="0" y="0"/>
              <a:ext cx="12422124" cy="1142365"/>
            </a:xfrm>
            <a:custGeom>
              <a:avLst/>
              <a:gdLst/>
              <a:ahLst/>
              <a:cxnLst/>
              <a:rect l="l" t="t" r="r" b="b"/>
              <a:pathLst>
                <a:path w="12422124" h="1142365">
                  <a:moveTo>
                    <a:pt x="0" y="0"/>
                  </a:moveTo>
                  <a:lnTo>
                    <a:pt x="12422124" y="0"/>
                  </a:lnTo>
                  <a:lnTo>
                    <a:pt x="12422124" y="1142365"/>
                  </a:lnTo>
                  <a:lnTo>
                    <a:pt x="0" y="1142365"/>
                  </a:lnTo>
                  <a:close/>
                </a:path>
              </a:pathLst>
            </a:custGeom>
            <a:solidFill>
              <a:srgbClr val="000000">
                <a:alpha val="0"/>
              </a:srgbClr>
            </a:solidFill>
          </p:spPr>
        </p:sp>
      </p:grpSp>
      <p:grpSp>
        <p:nvGrpSpPr>
          <p:cNvPr id="38" name="Group 38"/>
          <p:cNvGrpSpPr/>
          <p:nvPr/>
        </p:nvGrpSpPr>
        <p:grpSpPr>
          <a:xfrm>
            <a:off x="1355824" y="6017567"/>
            <a:ext cx="4055269" cy="478780"/>
            <a:chOff x="0" y="0"/>
            <a:chExt cx="5407025" cy="638373"/>
          </a:xfrm>
        </p:grpSpPr>
        <p:sp>
          <p:nvSpPr>
            <p:cNvPr id="39" name="Freeform 39"/>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40" name="TextBox 40"/>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Danceability</a:t>
              </a:r>
            </a:p>
          </p:txBody>
        </p:sp>
      </p:grpSp>
      <p:grpSp>
        <p:nvGrpSpPr>
          <p:cNvPr id="41" name="Group 41"/>
          <p:cNvGrpSpPr/>
          <p:nvPr/>
        </p:nvGrpSpPr>
        <p:grpSpPr>
          <a:xfrm>
            <a:off x="6018908" y="6017567"/>
            <a:ext cx="4055269" cy="478780"/>
            <a:chOff x="0" y="0"/>
            <a:chExt cx="5407025" cy="638373"/>
          </a:xfrm>
        </p:grpSpPr>
        <p:sp>
          <p:nvSpPr>
            <p:cNvPr id="42" name="Freeform 42"/>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43" name="TextBox 43"/>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64</a:t>
              </a:r>
            </a:p>
          </p:txBody>
        </p:sp>
      </p:grpSp>
      <p:grpSp>
        <p:nvGrpSpPr>
          <p:cNvPr id="44" name="Group 44"/>
          <p:cNvGrpSpPr/>
          <p:nvPr/>
        </p:nvGrpSpPr>
        <p:grpSpPr>
          <a:xfrm>
            <a:off x="1056680" y="6685359"/>
            <a:ext cx="9316640" cy="856804"/>
            <a:chOff x="0" y="0"/>
            <a:chExt cx="12422187" cy="1142405"/>
          </a:xfrm>
        </p:grpSpPr>
        <p:sp>
          <p:nvSpPr>
            <p:cNvPr id="45" name="Freeform 45"/>
            <p:cNvSpPr/>
            <p:nvPr/>
          </p:nvSpPr>
          <p:spPr>
            <a:xfrm>
              <a:off x="0" y="0"/>
              <a:ext cx="12422124" cy="1142365"/>
            </a:xfrm>
            <a:custGeom>
              <a:avLst/>
              <a:gdLst/>
              <a:ahLst/>
              <a:cxnLst/>
              <a:rect l="l" t="t" r="r" b="b"/>
              <a:pathLst>
                <a:path w="12422124" h="1142365">
                  <a:moveTo>
                    <a:pt x="0" y="0"/>
                  </a:moveTo>
                  <a:lnTo>
                    <a:pt x="12422124" y="0"/>
                  </a:lnTo>
                  <a:lnTo>
                    <a:pt x="12422124" y="1142365"/>
                  </a:lnTo>
                  <a:lnTo>
                    <a:pt x="0" y="1142365"/>
                  </a:lnTo>
                  <a:close/>
                </a:path>
              </a:pathLst>
            </a:custGeom>
            <a:solidFill>
              <a:srgbClr val="FFFFFF">
                <a:alpha val="0"/>
              </a:srgbClr>
            </a:solidFill>
          </p:spPr>
        </p:sp>
      </p:grpSp>
      <p:grpSp>
        <p:nvGrpSpPr>
          <p:cNvPr id="46" name="Group 46"/>
          <p:cNvGrpSpPr/>
          <p:nvPr/>
        </p:nvGrpSpPr>
        <p:grpSpPr>
          <a:xfrm>
            <a:off x="1355824" y="6874371"/>
            <a:ext cx="4055269" cy="478780"/>
            <a:chOff x="0" y="0"/>
            <a:chExt cx="5407025" cy="638373"/>
          </a:xfrm>
        </p:grpSpPr>
        <p:sp>
          <p:nvSpPr>
            <p:cNvPr id="47" name="Freeform 47"/>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48" name="TextBox 48"/>
            <p:cNvSpPr txBox="1"/>
            <p:nvPr/>
          </p:nvSpPr>
          <p:spPr>
            <a:xfrm>
              <a:off x="0" y="-95250"/>
              <a:ext cx="5407025"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Genre</a:t>
              </a:r>
            </a:p>
          </p:txBody>
        </p:sp>
      </p:grpSp>
      <p:grpSp>
        <p:nvGrpSpPr>
          <p:cNvPr id="49" name="Group 49"/>
          <p:cNvGrpSpPr/>
          <p:nvPr/>
        </p:nvGrpSpPr>
        <p:grpSpPr>
          <a:xfrm>
            <a:off x="6018908" y="6874371"/>
            <a:ext cx="4055269" cy="478780"/>
            <a:chOff x="0" y="0"/>
            <a:chExt cx="5407025" cy="638373"/>
          </a:xfrm>
        </p:grpSpPr>
        <p:sp>
          <p:nvSpPr>
            <p:cNvPr id="50" name="Freeform 50"/>
            <p:cNvSpPr/>
            <p:nvPr/>
          </p:nvSpPr>
          <p:spPr>
            <a:xfrm>
              <a:off x="0" y="0"/>
              <a:ext cx="5407025" cy="638373"/>
            </a:xfrm>
            <a:custGeom>
              <a:avLst/>
              <a:gdLst/>
              <a:ahLst/>
              <a:cxnLst/>
              <a:rect l="l" t="t" r="r" b="b"/>
              <a:pathLst>
                <a:path w="5407025" h="638373">
                  <a:moveTo>
                    <a:pt x="0" y="0"/>
                  </a:moveTo>
                  <a:lnTo>
                    <a:pt x="5407025" y="0"/>
                  </a:lnTo>
                  <a:lnTo>
                    <a:pt x="5407025" y="638373"/>
                  </a:lnTo>
                  <a:lnTo>
                    <a:pt x="0" y="638373"/>
                  </a:lnTo>
                  <a:close/>
                </a:path>
              </a:pathLst>
            </a:custGeom>
            <a:solidFill>
              <a:srgbClr val="000000">
                <a:alpha val="0"/>
              </a:srgbClr>
            </a:solidFill>
          </p:spPr>
        </p:sp>
        <p:sp>
          <p:nvSpPr>
            <p:cNvPr id="51" name="TextBox 51"/>
            <p:cNvSpPr txBox="1"/>
            <p:nvPr/>
          </p:nvSpPr>
          <p:spPr>
            <a:xfrm>
              <a:off x="0" y="-95250"/>
              <a:ext cx="5407025" cy="733623"/>
            </a:xfrm>
            <a:prstGeom prst="rect">
              <a:avLst/>
            </a:prstGeom>
          </p:spPr>
          <p:txBody>
            <a:bodyPr lIns="0" tIns="0" rIns="0" bIns="0" rtlCol="0" anchor="t"/>
            <a:lstStyle/>
            <a:p>
              <a:pPr algn="l">
                <a:lnSpc>
                  <a:spcPts val="3750"/>
                </a:lnSpc>
              </a:pPr>
              <a:r>
                <a:rPr lang="en-US" sz="2312" b="1" spc="-47">
                  <a:solidFill>
                    <a:srgbClr val="272525"/>
                  </a:solidFill>
                  <a:latin typeface="Source Sans Pro Bold"/>
                  <a:ea typeface="Source Sans Pro Bold"/>
                  <a:cs typeface="Source Sans Pro Bold"/>
                  <a:sym typeface="Source Sans Pro Bold"/>
                </a:rPr>
                <a:t>Pop</a:t>
              </a:r>
            </a:p>
          </p:txBody>
        </p:sp>
      </p:grpSp>
      <p:grpSp>
        <p:nvGrpSpPr>
          <p:cNvPr id="52" name="Group 52"/>
          <p:cNvGrpSpPr/>
          <p:nvPr/>
        </p:nvGrpSpPr>
        <p:grpSpPr>
          <a:xfrm>
            <a:off x="1047155" y="7888189"/>
            <a:ext cx="9335691" cy="478780"/>
            <a:chOff x="0" y="0"/>
            <a:chExt cx="12447588" cy="638373"/>
          </a:xfrm>
        </p:grpSpPr>
        <p:sp>
          <p:nvSpPr>
            <p:cNvPr id="53" name="Freeform 53"/>
            <p:cNvSpPr/>
            <p:nvPr/>
          </p:nvSpPr>
          <p:spPr>
            <a:xfrm>
              <a:off x="0" y="0"/>
              <a:ext cx="12447588" cy="638373"/>
            </a:xfrm>
            <a:custGeom>
              <a:avLst/>
              <a:gdLst/>
              <a:ahLst/>
              <a:cxnLst/>
              <a:rect l="l" t="t" r="r" b="b"/>
              <a:pathLst>
                <a:path w="12447588" h="638373">
                  <a:moveTo>
                    <a:pt x="0" y="0"/>
                  </a:moveTo>
                  <a:lnTo>
                    <a:pt x="12447588" y="0"/>
                  </a:lnTo>
                  <a:lnTo>
                    <a:pt x="12447588" y="638373"/>
                  </a:lnTo>
                  <a:lnTo>
                    <a:pt x="0" y="638373"/>
                  </a:lnTo>
                  <a:close/>
                </a:path>
              </a:pathLst>
            </a:custGeom>
            <a:solidFill>
              <a:srgbClr val="000000">
                <a:alpha val="0"/>
              </a:srgbClr>
            </a:solidFill>
          </p:spPr>
        </p:sp>
        <p:sp>
          <p:nvSpPr>
            <p:cNvPr id="54" name="TextBox 54"/>
            <p:cNvSpPr txBox="1"/>
            <p:nvPr/>
          </p:nvSpPr>
          <p:spPr>
            <a:xfrm>
              <a:off x="0" y="-95250"/>
              <a:ext cx="12447588" cy="733623"/>
            </a:xfrm>
            <a:prstGeom prst="rect">
              <a:avLst/>
            </a:prstGeom>
          </p:spPr>
          <p:txBody>
            <a:bodyPr lIns="0" tIns="0" rIns="0" bIns="0" rtlCol="0" anchor="t"/>
            <a:lstStyle/>
            <a:p>
              <a:pPr algn="l">
                <a:lnSpc>
                  <a:spcPts val="3750"/>
                </a:lnSpc>
              </a:pPr>
              <a:r>
                <a:rPr lang="en-US" sz="2312" spc="-47">
                  <a:solidFill>
                    <a:srgbClr val="272525"/>
                  </a:solidFill>
                  <a:latin typeface="Source Sans Pro"/>
                  <a:ea typeface="Source Sans Pro"/>
                  <a:cs typeface="Source Sans Pro"/>
                  <a:sym typeface="Source Sans Pro"/>
                </a:rPr>
                <a:t>Data suggests the ideal structure for composing a successful track.</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sp>
      </p:grpSp>
      <p:grpSp>
        <p:nvGrpSpPr>
          <p:cNvPr id="5" name="Group 5"/>
          <p:cNvGrpSpPr/>
          <p:nvPr/>
        </p:nvGrpSpPr>
        <p:grpSpPr>
          <a:xfrm>
            <a:off x="912762" y="597993"/>
            <a:ext cx="6137076" cy="888055"/>
            <a:chOff x="0" y="0"/>
            <a:chExt cx="8182768" cy="1184074"/>
          </a:xfrm>
        </p:grpSpPr>
        <p:sp>
          <p:nvSpPr>
            <p:cNvPr id="6" name="Freeform 6"/>
            <p:cNvSpPr/>
            <p:nvPr/>
          </p:nvSpPr>
          <p:spPr>
            <a:xfrm>
              <a:off x="0" y="0"/>
              <a:ext cx="8182768" cy="1184074"/>
            </a:xfrm>
            <a:custGeom>
              <a:avLst/>
              <a:gdLst/>
              <a:ahLst/>
              <a:cxnLst/>
              <a:rect l="l" t="t" r="r" b="b"/>
              <a:pathLst>
                <a:path w="8182768" h="1184074">
                  <a:moveTo>
                    <a:pt x="0" y="0"/>
                  </a:moveTo>
                  <a:lnTo>
                    <a:pt x="8182768" y="0"/>
                  </a:lnTo>
                  <a:lnTo>
                    <a:pt x="8182768" y="1184074"/>
                  </a:lnTo>
                  <a:lnTo>
                    <a:pt x="0" y="1184074"/>
                  </a:lnTo>
                  <a:close/>
                </a:path>
              </a:pathLst>
            </a:custGeom>
            <a:solidFill>
              <a:srgbClr val="000000">
                <a:alpha val="0"/>
              </a:srgbClr>
            </a:solidFill>
          </p:spPr>
        </p:sp>
        <p:sp>
          <p:nvSpPr>
            <p:cNvPr id="7" name="TextBox 7"/>
            <p:cNvSpPr txBox="1"/>
            <p:nvPr/>
          </p:nvSpPr>
          <p:spPr>
            <a:xfrm>
              <a:off x="0" y="-19050"/>
              <a:ext cx="8182768" cy="1203124"/>
            </a:xfrm>
            <a:prstGeom prst="rect">
              <a:avLst/>
            </a:prstGeom>
          </p:spPr>
          <p:txBody>
            <a:bodyPr lIns="0" tIns="0" rIns="0" bIns="0" rtlCol="0" anchor="t"/>
            <a:lstStyle/>
            <a:p>
              <a:pPr algn="l">
                <a:lnSpc>
                  <a:spcPts val="6000"/>
                </a:lnSpc>
              </a:pPr>
              <a:r>
                <a:rPr lang="en-US" sz="4812" b="1" spc="-96">
                  <a:solidFill>
                    <a:srgbClr val="D73AD7"/>
                  </a:solidFill>
                  <a:latin typeface="Source Serif Pro Bold"/>
                  <a:ea typeface="Source Serif Pro Bold"/>
                  <a:cs typeface="Source Serif Pro Bold"/>
                  <a:sym typeface="Source Serif Pro Bold"/>
                </a:rPr>
                <a:t> Conclusion</a:t>
              </a:r>
            </a:p>
          </p:txBody>
        </p:sp>
      </p:grpSp>
      <p:sp>
        <p:nvSpPr>
          <p:cNvPr id="8" name="TextBox 8"/>
          <p:cNvSpPr txBox="1"/>
          <p:nvPr/>
        </p:nvSpPr>
        <p:spPr>
          <a:xfrm>
            <a:off x="262462" y="3200063"/>
            <a:ext cx="17763075" cy="3705898"/>
          </a:xfrm>
          <a:prstGeom prst="rect">
            <a:avLst/>
          </a:prstGeom>
        </p:spPr>
        <p:txBody>
          <a:bodyPr lIns="0" tIns="0" rIns="0" bIns="0" rtlCol="0" anchor="t">
            <a:spAutoFit/>
          </a:bodyPr>
          <a:lstStyle/>
          <a:p>
            <a:pPr algn="ctr">
              <a:lnSpc>
                <a:spcPts val="7479"/>
              </a:lnSpc>
              <a:spcBef>
                <a:spcPct val="0"/>
              </a:spcBef>
            </a:pPr>
            <a:r>
              <a:rPr lang="en-US" sz="4612" spc="-94">
                <a:solidFill>
                  <a:srgbClr val="000000"/>
                </a:solidFill>
                <a:latin typeface="Source Sans Pro"/>
                <a:ea typeface="Source Sans Pro"/>
                <a:cs typeface="Source Sans Pro"/>
                <a:sym typeface="Source Sans Pro"/>
              </a:rPr>
              <a:t>​Based on Spotify's official Wrapped 2022 report, Pop was the most popular genre globally. This is evidenced by the top-streamed songs and artists of the year, such as "As It Was" by Harry Styles and artists like Taylor Swift and BTS, all of whom are prominent figures in the pop genre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525</Words>
  <Application>Microsoft Office PowerPoint</Application>
  <PresentationFormat>Custom</PresentationFormat>
  <Paragraphs>74</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Magnolia Script</vt:lpstr>
      <vt:lpstr>Source Serif Pro Bold</vt:lpstr>
      <vt:lpstr>Arial</vt:lpstr>
      <vt:lpstr>Source Sans Pro</vt:lpstr>
      <vt:lpstr>Source Sans Pro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Data-Science.pptx</dc:title>
  <cp:lastModifiedBy>CHANDANA  P</cp:lastModifiedBy>
  <cp:revision>4</cp:revision>
  <dcterms:created xsi:type="dcterms:W3CDTF">2006-08-16T00:00:00Z</dcterms:created>
  <dcterms:modified xsi:type="dcterms:W3CDTF">2025-04-20T14:00:26Z</dcterms:modified>
  <dc:identifier>DAGklKwUSJ4</dc:identifier>
</cp:coreProperties>
</file>

<file path=docProps/thumbnail.jpeg>
</file>